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handoutMasterIdLst>
    <p:handoutMasterId r:id="rId25"/>
  </p:handoutMasterIdLst>
  <p:sldIdLst>
    <p:sldId id="433" r:id="rId2"/>
    <p:sldId id="349" r:id="rId3"/>
    <p:sldId id="350" r:id="rId4"/>
    <p:sldId id="437" r:id="rId5"/>
    <p:sldId id="351" r:id="rId6"/>
    <p:sldId id="406" r:id="rId7"/>
    <p:sldId id="436" r:id="rId8"/>
    <p:sldId id="409" r:id="rId9"/>
    <p:sldId id="413" r:id="rId10"/>
    <p:sldId id="438" r:id="rId11"/>
    <p:sldId id="418" r:id="rId12"/>
    <p:sldId id="419" r:id="rId13"/>
    <p:sldId id="439" r:id="rId14"/>
    <p:sldId id="423" r:id="rId15"/>
    <p:sldId id="339" r:id="rId16"/>
    <p:sldId id="421" r:id="rId17"/>
    <p:sldId id="424" r:id="rId18"/>
    <p:sldId id="426" r:id="rId19"/>
    <p:sldId id="427" r:id="rId20"/>
    <p:sldId id="428" r:id="rId21"/>
    <p:sldId id="429" r:id="rId22"/>
    <p:sldId id="440"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FA3"/>
    <a:srgbClr val="D4EAE4"/>
    <a:srgbClr val="0015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08CD0CC-8D3C-46F8-9D01-965E703CE761}" v="2" dt="2020-10-27T00:59:30.009"/>
  </p1510:revLst>
</p1510:revInfo>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67" autoAdjust="0"/>
    <p:restoredTop sz="90538" autoAdjust="0"/>
  </p:normalViewPr>
  <p:slideViewPr>
    <p:cSldViewPr>
      <p:cViewPr varScale="1">
        <p:scale>
          <a:sx n="61" d="100"/>
          <a:sy n="61" d="100"/>
        </p:scale>
        <p:origin x="912" y="78"/>
      </p:cViewPr>
      <p:guideLst>
        <p:guide orient="horz" pos="2160"/>
        <p:guide pos="2880"/>
      </p:guideLst>
    </p:cSldViewPr>
  </p:slideViewPr>
  <p:outlineViewPr>
    <p:cViewPr>
      <p:scale>
        <a:sx n="33" d="100"/>
        <a:sy n="33" d="100"/>
      </p:scale>
      <p:origin x="6" y="2520"/>
    </p:cViewPr>
  </p:outlineViewPr>
  <p:notesTextViewPr>
    <p:cViewPr>
      <p:scale>
        <a:sx n="1" d="1"/>
        <a:sy n="1" d="1"/>
      </p:scale>
      <p:origin x="0" y="0"/>
    </p:cViewPr>
  </p:notesTextViewPr>
  <p:sorterViewPr>
    <p:cViewPr>
      <p:scale>
        <a:sx n="66" d="100"/>
        <a:sy n="66" d="100"/>
      </p:scale>
      <p:origin x="0" y="0"/>
    </p:cViewPr>
  </p:sorterViewPr>
  <p:notesViewPr>
    <p:cSldViewPr>
      <p:cViewPr varScale="1">
        <p:scale>
          <a:sx n="54" d="100"/>
          <a:sy n="54" d="100"/>
        </p:scale>
        <p:origin x="1794"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icardo Figueiredo Belchior" userId="35abccac-48e3-47e5-9488-9a93acb05b46" providerId="ADAL" clId="{308CD0CC-8D3C-46F8-9D01-965E703CE761}"/>
    <pc:docChg chg="addSld modSld modShowInfo">
      <pc:chgData name="Ricardo Figueiredo Belchior" userId="35abccac-48e3-47e5-9488-9a93acb05b46" providerId="ADAL" clId="{308CD0CC-8D3C-46F8-9D01-965E703CE761}" dt="2020-10-27T08:00:41.691" v="88" actId="2744"/>
      <pc:docMkLst>
        <pc:docMk/>
      </pc:docMkLst>
      <pc:sldChg chg="modSp add mod">
        <pc:chgData name="Ricardo Figueiredo Belchior" userId="35abccac-48e3-47e5-9488-9a93acb05b46" providerId="ADAL" clId="{308CD0CC-8D3C-46F8-9D01-965E703CE761}" dt="2020-10-27T00:44:14.122" v="69" actId="20577"/>
        <pc:sldMkLst>
          <pc:docMk/>
          <pc:sldMk cId="0" sldId="339"/>
        </pc:sldMkLst>
        <pc:spChg chg="mod">
          <ac:chgData name="Ricardo Figueiredo Belchior" userId="35abccac-48e3-47e5-9488-9a93acb05b46" providerId="ADAL" clId="{308CD0CC-8D3C-46F8-9D01-965E703CE761}" dt="2020-10-26T23:45:11.603" v="1" actId="6549"/>
          <ac:spMkLst>
            <pc:docMk/>
            <pc:sldMk cId="0" sldId="339"/>
            <ac:spMk id="5" creationId="{00000000-0000-0000-0000-000000000000}"/>
          </ac:spMkLst>
        </pc:spChg>
        <pc:spChg chg="mod">
          <ac:chgData name="Ricardo Figueiredo Belchior" userId="35abccac-48e3-47e5-9488-9a93acb05b46" providerId="ADAL" clId="{308CD0CC-8D3C-46F8-9D01-965E703CE761}" dt="2020-10-27T00:44:14.122" v="69" actId="20577"/>
          <ac:spMkLst>
            <pc:docMk/>
            <pc:sldMk cId="0" sldId="339"/>
            <ac:spMk id="8" creationId="{00000000-0000-0000-0000-000000000000}"/>
          </ac:spMkLst>
        </pc:spChg>
      </pc:sldChg>
      <pc:sldChg chg="modSp mod">
        <pc:chgData name="Ricardo Figueiredo Belchior" userId="35abccac-48e3-47e5-9488-9a93acb05b46" providerId="ADAL" clId="{308CD0CC-8D3C-46F8-9D01-965E703CE761}" dt="2020-10-26T23:50:31.084" v="54" actId="14100"/>
        <pc:sldMkLst>
          <pc:docMk/>
          <pc:sldMk cId="922666133" sldId="409"/>
        </pc:sldMkLst>
        <pc:spChg chg="mod">
          <ac:chgData name="Ricardo Figueiredo Belchior" userId="35abccac-48e3-47e5-9488-9a93acb05b46" providerId="ADAL" clId="{308CD0CC-8D3C-46F8-9D01-965E703CE761}" dt="2020-10-26T23:50:31.084" v="54" actId="14100"/>
          <ac:spMkLst>
            <pc:docMk/>
            <pc:sldMk cId="922666133" sldId="409"/>
            <ac:spMk id="2" creationId="{00000000-0000-0000-0000-000000000000}"/>
          </ac:spMkLst>
        </pc:spChg>
      </pc:sldChg>
      <pc:sldChg chg="modSp mod">
        <pc:chgData name="Ricardo Figueiredo Belchior" userId="35abccac-48e3-47e5-9488-9a93acb05b46" providerId="ADAL" clId="{308CD0CC-8D3C-46F8-9D01-965E703CE761}" dt="2020-10-26T23:50:39.253" v="57" actId="14100"/>
        <pc:sldMkLst>
          <pc:docMk/>
          <pc:sldMk cId="143471612" sldId="413"/>
        </pc:sldMkLst>
        <pc:spChg chg="mod">
          <ac:chgData name="Ricardo Figueiredo Belchior" userId="35abccac-48e3-47e5-9488-9a93acb05b46" providerId="ADAL" clId="{308CD0CC-8D3C-46F8-9D01-965E703CE761}" dt="2020-10-26T23:50:39.253" v="57" actId="14100"/>
          <ac:spMkLst>
            <pc:docMk/>
            <pc:sldMk cId="143471612" sldId="413"/>
            <ac:spMk id="2" creationId="{00000000-0000-0000-0000-000000000000}"/>
          </ac:spMkLst>
        </pc:spChg>
      </pc:sldChg>
      <pc:sldChg chg="modSp mod">
        <pc:chgData name="Ricardo Figueiredo Belchior" userId="35abccac-48e3-47e5-9488-9a93acb05b46" providerId="ADAL" clId="{308CD0CC-8D3C-46F8-9D01-965E703CE761}" dt="2020-10-26T23:51:00.889" v="64" actId="1076"/>
        <pc:sldMkLst>
          <pc:docMk/>
          <pc:sldMk cId="1455492782" sldId="418"/>
        </pc:sldMkLst>
        <pc:spChg chg="mod">
          <ac:chgData name="Ricardo Figueiredo Belchior" userId="35abccac-48e3-47e5-9488-9a93acb05b46" providerId="ADAL" clId="{308CD0CC-8D3C-46F8-9D01-965E703CE761}" dt="2020-10-26T23:51:00.889" v="64" actId="1076"/>
          <ac:spMkLst>
            <pc:docMk/>
            <pc:sldMk cId="1455492782" sldId="418"/>
            <ac:spMk id="2" creationId="{00000000-0000-0000-0000-000000000000}"/>
          </ac:spMkLst>
        </pc:spChg>
      </pc:sldChg>
      <pc:sldChg chg="modSp mod">
        <pc:chgData name="Ricardo Figueiredo Belchior" userId="35abccac-48e3-47e5-9488-9a93acb05b46" providerId="ADAL" clId="{308CD0CC-8D3C-46F8-9D01-965E703CE761}" dt="2020-10-26T23:51:08.180" v="67" actId="14100"/>
        <pc:sldMkLst>
          <pc:docMk/>
          <pc:sldMk cId="262191287" sldId="423"/>
        </pc:sldMkLst>
        <pc:spChg chg="mod">
          <ac:chgData name="Ricardo Figueiredo Belchior" userId="35abccac-48e3-47e5-9488-9a93acb05b46" providerId="ADAL" clId="{308CD0CC-8D3C-46F8-9D01-965E703CE761}" dt="2020-10-26T23:51:08.180" v="67" actId="14100"/>
          <ac:spMkLst>
            <pc:docMk/>
            <pc:sldMk cId="262191287" sldId="423"/>
            <ac:spMk id="2" creationId="{00000000-0000-0000-0000-000000000000}"/>
          </ac:spMkLst>
        </pc:spChg>
      </pc:sldChg>
      <pc:sldChg chg="addSp modSp mod">
        <pc:chgData name="Ricardo Figueiredo Belchior" userId="35abccac-48e3-47e5-9488-9a93acb05b46" providerId="ADAL" clId="{308CD0CC-8D3C-46F8-9D01-965E703CE761}" dt="2020-10-27T00:59:42.826" v="87" actId="207"/>
        <pc:sldMkLst>
          <pc:docMk/>
          <pc:sldMk cId="1742432621" sldId="433"/>
        </pc:sldMkLst>
        <pc:spChg chg="add mod">
          <ac:chgData name="Ricardo Figueiredo Belchior" userId="35abccac-48e3-47e5-9488-9a93acb05b46" providerId="ADAL" clId="{308CD0CC-8D3C-46F8-9D01-965E703CE761}" dt="2020-10-27T00:59:42.826" v="87" actId="207"/>
          <ac:spMkLst>
            <pc:docMk/>
            <pc:sldMk cId="1742432621" sldId="433"/>
            <ac:spMk id="7" creationId="{D8DCD525-021C-4976-9AF5-7C839B6934D9}"/>
          </ac:spMkLst>
        </pc:spChg>
      </pc:sldChg>
      <pc:sldChg chg="addSp modSp mod">
        <pc:chgData name="Ricardo Figueiredo Belchior" userId="35abccac-48e3-47e5-9488-9a93acb05b46" providerId="ADAL" clId="{308CD0CC-8D3C-46F8-9D01-965E703CE761}" dt="2020-10-26T23:50:09.137" v="51" actId="208"/>
        <pc:sldMkLst>
          <pc:docMk/>
          <pc:sldMk cId="2501216817" sldId="436"/>
        </pc:sldMkLst>
        <pc:spChg chg="mod">
          <ac:chgData name="Ricardo Figueiredo Belchior" userId="35abccac-48e3-47e5-9488-9a93acb05b46" providerId="ADAL" clId="{308CD0CC-8D3C-46F8-9D01-965E703CE761}" dt="2020-10-26T23:48:08.380" v="5" actId="14100"/>
          <ac:spMkLst>
            <pc:docMk/>
            <pc:sldMk cId="2501216817" sldId="436"/>
            <ac:spMk id="3" creationId="{00000000-0000-0000-0000-000000000000}"/>
          </ac:spMkLst>
        </pc:spChg>
        <pc:cxnChg chg="add mod">
          <ac:chgData name="Ricardo Figueiredo Belchior" userId="35abccac-48e3-47e5-9488-9a93acb05b46" providerId="ADAL" clId="{308CD0CC-8D3C-46F8-9D01-965E703CE761}" dt="2020-10-26T23:50:02.681" v="45" actId="208"/>
          <ac:cxnSpMkLst>
            <pc:docMk/>
            <pc:sldMk cId="2501216817" sldId="436"/>
            <ac:cxnSpMk id="4" creationId="{A24D78C6-9DA7-489F-95B0-04E68B273167}"/>
          </ac:cxnSpMkLst>
        </pc:cxnChg>
        <pc:cxnChg chg="add mod">
          <ac:chgData name="Ricardo Figueiredo Belchior" userId="35abccac-48e3-47e5-9488-9a93acb05b46" providerId="ADAL" clId="{308CD0CC-8D3C-46F8-9D01-965E703CE761}" dt="2020-10-26T23:50:00.155" v="44" actId="208"/>
          <ac:cxnSpMkLst>
            <pc:docMk/>
            <pc:sldMk cId="2501216817" sldId="436"/>
            <ac:cxnSpMk id="5" creationId="{DDFA56E7-E346-4436-90DF-9025BB458433}"/>
          </ac:cxnSpMkLst>
        </pc:cxnChg>
        <pc:cxnChg chg="add mod">
          <ac:chgData name="Ricardo Figueiredo Belchior" userId="35abccac-48e3-47e5-9488-9a93acb05b46" providerId="ADAL" clId="{308CD0CC-8D3C-46F8-9D01-965E703CE761}" dt="2020-10-26T23:50:03.641" v="46" actId="208"/>
          <ac:cxnSpMkLst>
            <pc:docMk/>
            <pc:sldMk cId="2501216817" sldId="436"/>
            <ac:cxnSpMk id="12" creationId="{21CB69C3-1C4E-4AFE-A3C0-D99DF9ADF2D2}"/>
          </ac:cxnSpMkLst>
        </pc:cxnChg>
        <pc:cxnChg chg="add mod">
          <ac:chgData name="Ricardo Figueiredo Belchior" userId="35abccac-48e3-47e5-9488-9a93acb05b46" providerId="ADAL" clId="{308CD0CC-8D3C-46F8-9D01-965E703CE761}" dt="2020-10-26T23:50:04.658" v="47" actId="208"/>
          <ac:cxnSpMkLst>
            <pc:docMk/>
            <pc:sldMk cId="2501216817" sldId="436"/>
            <ac:cxnSpMk id="14" creationId="{8714AD19-3D4B-424B-9C88-F9296F44AB2D}"/>
          </ac:cxnSpMkLst>
        </pc:cxnChg>
        <pc:cxnChg chg="add mod">
          <ac:chgData name="Ricardo Figueiredo Belchior" userId="35abccac-48e3-47e5-9488-9a93acb05b46" providerId="ADAL" clId="{308CD0CC-8D3C-46F8-9D01-965E703CE761}" dt="2020-10-26T23:50:05.618" v="48" actId="208"/>
          <ac:cxnSpMkLst>
            <pc:docMk/>
            <pc:sldMk cId="2501216817" sldId="436"/>
            <ac:cxnSpMk id="16" creationId="{F430C904-13B6-493A-8C98-76CD57F2F6DF}"/>
          </ac:cxnSpMkLst>
        </pc:cxnChg>
        <pc:cxnChg chg="add mod">
          <ac:chgData name="Ricardo Figueiredo Belchior" userId="35abccac-48e3-47e5-9488-9a93acb05b46" providerId="ADAL" clId="{308CD0CC-8D3C-46F8-9D01-965E703CE761}" dt="2020-10-26T23:50:06.634" v="49" actId="208"/>
          <ac:cxnSpMkLst>
            <pc:docMk/>
            <pc:sldMk cId="2501216817" sldId="436"/>
            <ac:cxnSpMk id="18" creationId="{985F72DE-7E19-495D-A0D5-F52F856E6C8C}"/>
          </ac:cxnSpMkLst>
        </pc:cxnChg>
        <pc:cxnChg chg="add mod">
          <ac:chgData name="Ricardo Figueiredo Belchior" userId="35abccac-48e3-47e5-9488-9a93acb05b46" providerId="ADAL" clId="{308CD0CC-8D3C-46F8-9D01-965E703CE761}" dt="2020-10-26T23:50:08.105" v="50" actId="208"/>
          <ac:cxnSpMkLst>
            <pc:docMk/>
            <pc:sldMk cId="2501216817" sldId="436"/>
            <ac:cxnSpMk id="20" creationId="{1216EDEE-37C4-4B79-8A4B-8332752B7DD5}"/>
          </ac:cxnSpMkLst>
        </pc:cxnChg>
        <pc:cxnChg chg="add mod">
          <ac:chgData name="Ricardo Figueiredo Belchior" userId="35abccac-48e3-47e5-9488-9a93acb05b46" providerId="ADAL" clId="{308CD0CC-8D3C-46F8-9D01-965E703CE761}" dt="2020-10-26T23:50:09.137" v="51" actId="208"/>
          <ac:cxnSpMkLst>
            <pc:docMk/>
            <pc:sldMk cId="2501216817" sldId="436"/>
            <ac:cxnSpMk id="22" creationId="{A3FBA768-B55F-42E4-AA38-67E5C32B3291}"/>
          </ac:cxnSpMkLst>
        </pc:cxnChg>
      </pc:sldChg>
      <pc:sldChg chg="modSp mod">
        <pc:chgData name="Ricardo Figueiredo Belchior" userId="35abccac-48e3-47e5-9488-9a93acb05b46" providerId="ADAL" clId="{308CD0CC-8D3C-46F8-9D01-965E703CE761}" dt="2020-10-26T23:50:52.517" v="61" actId="14100"/>
        <pc:sldMkLst>
          <pc:docMk/>
          <pc:sldMk cId="2779692468" sldId="438"/>
        </pc:sldMkLst>
        <pc:spChg chg="mod">
          <ac:chgData name="Ricardo Figueiredo Belchior" userId="35abccac-48e3-47e5-9488-9a93acb05b46" providerId="ADAL" clId="{308CD0CC-8D3C-46F8-9D01-965E703CE761}" dt="2020-10-26T23:50:52.517" v="61" actId="14100"/>
          <ac:spMkLst>
            <pc:docMk/>
            <pc:sldMk cId="2779692468" sldId="438"/>
            <ac:spMk id="2"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D8D874E-E9D5-433B-A149-BDF6BFDD40A8}" type="datetimeFigureOut">
              <a:rPr lang="en-US" smtClean="0"/>
              <a:pPr/>
              <a:t>10/27/2020</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0DCAA22-461C-45B4-A301-BFCA580174EF}" type="slidenum">
              <a:rPr lang="en-US" smtClean="0"/>
              <a:pPr/>
              <a:t>‹#›</a:t>
            </a:fld>
            <a:endParaRPr lang="en-US" dirty="0"/>
          </a:p>
        </p:txBody>
      </p:sp>
    </p:spTree>
    <p:extLst>
      <p:ext uri="{BB962C8B-B14F-4D97-AF65-F5344CB8AC3E}">
        <p14:creationId xmlns:p14="http://schemas.microsoft.com/office/powerpoint/2010/main" val="4901922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051F04-9E25-42C3-8BC5-EC2E8469D95E}" type="datetimeFigureOut">
              <a:rPr lang="en-US" smtClean="0"/>
              <a:pPr/>
              <a:t>10/27/2020</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3D6722-9B4D-4E29-B226-C325925A8118}" type="slidenum">
              <a:rPr lang="en-US" smtClean="0"/>
              <a:pPr/>
              <a:t>‹#›</a:t>
            </a:fld>
            <a:endParaRPr lang="en-US" dirty="0"/>
          </a:p>
        </p:txBody>
      </p:sp>
    </p:spTree>
    <p:extLst>
      <p:ext uri="{BB962C8B-B14F-4D97-AF65-F5344CB8AC3E}">
        <p14:creationId xmlns:p14="http://schemas.microsoft.com/office/powerpoint/2010/main" val="352959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1</a:t>
            </a:fld>
            <a:endParaRPr lang="en-US" dirty="0"/>
          </a:p>
        </p:txBody>
      </p:sp>
    </p:spTree>
    <p:extLst>
      <p:ext uri="{BB962C8B-B14F-4D97-AF65-F5344CB8AC3E}">
        <p14:creationId xmlns:p14="http://schemas.microsoft.com/office/powerpoint/2010/main" val="13702760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As we’ve seen so far, diversity is a big issue, and an important issue, in today’s workplaces. What types of dissimilarities—that is, diversity—do we find in those workplaces? Exhibit 4-5 shows several types of workplace diversity. Let’s work our way through the different types. </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10</a:t>
            </a:fld>
            <a:endParaRPr lang="en-US" dirty="0"/>
          </a:p>
        </p:txBody>
      </p:sp>
    </p:spTree>
    <p:extLst>
      <p:ext uri="{BB962C8B-B14F-4D97-AF65-F5344CB8AC3E}">
        <p14:creationId xmlns:p14="http://schemas.microsoft.com/office/powerpoint/2010/main" val="23540526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Even after 20-plus years of the ADA, organizations and managers still have fears about employing disabled workers. A survey by the U.S. Department of Labor looked at these unfounded fears. Exhibit 4-6 describes some of those fears as well as the reality; that is, what it’s really like. </a:t>
            </a:r>
            <a:endParaRPr lang="en-US" dirty="0"/>
          </a:p>
          <a:p>
            <a:endParaRPr lang="en-US" sz="1200" i="1"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Sources: </a:t>
            </a:r>
            <a:r>
              <a:rPr lang="en-US" sz="1200" kern="1200" dirty="0">
                <a:solidFill>
                  <a:schemeClr val="tx1"/>
                </a:solidFill>
                <a:effectLst/>
                <a:latin typeface="+mn-lt"/>
                <a:ea typeface="+mn-ea"/>
                <a:cs typeface="+mn-cs"/>
              </a:rPr>
              <a:t>Based on R. Braum, “Disabled Workers: Employer Fears Are Groundless,” </a:t>
            </a:r>
            <a:r>
              <a:rPr lang="en-US" sz="1200" i="1" kern="1200" dirty="0">
                <a:solidFill>
                  <a:schemeClr val="tx1"/>
                </a:solidFill>
                <a:effectLst/>
                <a:latin typeface="+mn-lt"/>
                <a:ea typeface="+mn-ea"/>
                <a:cs typeface="+mn-cs"/>
              </a:rPr>
              <a:t>Bloomberg BusinessWeek, </a:t>
            </a:r>
            <a:r>
              <a:rPr lang="en-US" sz="1200" kern="1200" dirty="0">
                <a:solidFill>
                  <a:schemeClr val="tx1"/>
                </a:solidFill>
                <a:effectLst/>
                <a:latin typeface="+mn-lt"/>
                <a:ea typeface="+mn-ea"/>
                <a:cs typeface="+mn-cs"/>
              </a:rPr>
              <a:t>October</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2, 2009; and “Survey of Employer Perspectives on the Employment of People with Disabilities,” U.S. Department of Labor/Office of Disability Employment Policy, November 2008. </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11</a:t>
            </a:fld>
            <a:endParaRPr lang="en-US" dirty="0"/>
          </a:p>
        </p:txBody>
      </p:sp>
    </p:spTree>
    <p:extLst>
      <p:ext uri="{BB962C8B-B14F-4D97-AF65-F5344CB8AC3E}">
        <p14:creationId xmlns:p14="http://schemas.microsoft.com/office/powerpoint/2010/main" val="4809640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cs typeface="Arial" charset="0"/>
              </a:rPr>
              <a:t>Despite the benefits that we know workforce diversity brings to organizations, managers still face challenges in creating accommodating and safe work environments for diverse employees. </a:t>
            </a:r>
          </a:p>
          <a:p>
            <a:pPr eaLnBrk="1" hangingPunct="1"/>
            <a:endParaRPr lang="en-US" dirty="0">
              <a:cs typeface="Arial" charset="0"/>
            </a:endParaRPr>
          </a:p>
          <a:p>
            <a:pPr eaLnBrk="1" hangingPunct="1"/>
            <a:r>
              <a:rPr lang="en-US" b="1" dirty="0">
                <a:cs typeface="Arial" charset="0"/>
              </a:rPr>
              <a:t>Bias </a:t>
            </a:r>
            <a:r>
              <a:rPr lang="en-US" dirty="0">
                <a:cs typeface="Arial" charset="0"/>
              </a:rPr>
              <a:t>is a term that describes a tendency or preference toward a particular perspective or ideology. It’s generally seen as a “one-sided” perspective. Our personal biases cause us to have preconceived opinions about people or things. Such preconceived opinions can create all kinds of inaccurate judgments and attitudes. One outcome of our personal biases can be </a:t>
            </a:r>
            <a:r>
              <a:rPr lang="en-US" b="1" dirty="0">
                <a:cs typeface="Arial" charset="0"/>
              </a:rPr>
              <a:t>prejudice</a:t>
            </a:r>
            <a:r>
              <a:rPr lang="en-US" dirty="0">
                <a:cs typeface="Arial" charset="0"/>
              </a:rPr>
              <a:t>, a preconceived belief, opinion, or judgment toward a person or a group of people. Our prejudice can be based on all the types of diversity we discussed: race, gender, ethnicity, age, disability, religion, sexual orientation, or even other personal characteristics.</a:t>
            </a:r>
          </a:p>
          <a:p>
            <a:pPr eaLnBrk="1" hangingPunct="1"/>
            <a:endParaRPr lang="en-US" dirty="0">
              <a:cs typeface="Arial" charset="0"/>
            </a:endParaRPr>
          </a:p>
          <a:p>
            <a:pPr eaLnBrk="1" hangingPunct="1"/>
            <a:r>
              <a:rPr lang="en-US" dirty="0">
                <a:cs typeface="Arial" charset="0"/>
              </a:rPr>
              <a:t>A major factor in prejudice is </a:t>
            </a:r>
            <a:r>
              <a:rPr lang="en-US" b="1" dirty="0">
                <a:cs typeface="Arial" charset="0"/>
              </a:rPr>
              <a:t>stereotyping</a:t>
            </a:r>
            <a:r>
              <a:rPr lang="en-US" dirty="0">
                <a:cs typeface="Arial" charset="0"/>
              </a:rPr>
              <a:t>, which is judging a person on the basis of one’s perception of a group to which he or she belongs. For instance, “Married persons are more stable employees than single persons” is an example of stereotyping. Keep in mind, though, that not all stereotypes are inaccurate. However, many stereotypes aren’t factual and distort our judgment.</a:t>
            </a:r>
          </a:p>
          <a:p>
            <a:pPr eaLnBrk="1" hangingPunct="1"/>
            <a:endParaRPr lang="en-US" dirty="0">
              <a:cs typeface="Arial" charset="0"/>
            </a:endParaRPr>
          </a:p>
          <a:p>
            <a:pPr eaLnBrk="1" hangingPunct="1"/>
            <a:r>
              <a:rPr lang="en-US" dirty="0">
                <a:cs typeface="Arial" charset="0"/>
              </a:rPr>
              <a:t>Both prejudice and stereotyping can lead to someone treating others who are members of a particular group unequally. That’s </a:t>
            </a:r>
            <a:r>
              <a:rPr lang="en-US" b="1" dirty="0">
                <a:cs typeface="Arial" charset="0"/>
              </a:rPr>
              <a:t>discrimination</a:t>
            </a:r>
            <a:r>
              <a:rPr lang="en-US" dirty="0">
                <a:cs typeface="Arial" charset="0"/>
              </a:rPr>
              <a:t>, which is when someone acts out their prejudicial attitudes toward people who are the targets of their prejudice.</a:t>
            </a:r>
          </a:p>
          <a:p>
            <a:pPr eaLnBrk="1" hangingPunct="1"/>
            <a:endParaRPr lang="en-US" dirty="0">
              <a:cs typeface="Arial"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You’ll find in Exhibit 4-7 definitions and examples of different types of discrimination. Many of these actions are prohibited by law, so you won’t find them discussed in employee handbooks or organizational policy statements. However, you can still see these actions in workplaces. As discrimination has increasingly come under both legal scrutiny and social disapproval, most overt forms have faded, which may have resulted in an increase in more covert forms </a:t>
            </a:r>
            <a:r>
              <a:rPr lang="en-US" sz="1200" kern="1200" dirty="0">
                <a:solidFill>
                  <a:schemeClr val="tx1"/>
                </a:solidFill>
                <a:latin typeface="+mn-lt"/>
                <a:ea typeface="+mn-ea"/>
                <a:cs typeface="+mn-cs"/>
              </a:rPr>
              <a:t>such as</a:t>
            </a:r>
            <a:r>
              <a:rPr lang="en-US" sz="1200" kern="1200" dirty="0">
                <a:solidFill>
                  <a:schemeClr val="tx1"/>
                </a:solidFill>
                <a:effectLst/>
                <a:latin typeface="+mn-lt"/>
                <a:ea typeface="+mn-ea"/>
                <a:cs typeface="+mn-cs"/>
              </a:rPr>
              <a:t> incivility or exclusion. </a:t>
            </a:r>
          </a:p>
          <a:p>
            <a:pPr eaLnBrk="1" hangingPunct="1"/>
            <a:endParaRPr lang="en-US" dirty="0">
              <a:cs typeface="Arial" charset="0"/>
            </a:endParaRPr>
          </a:p>
        </p:txBody>
      </p:sp>
      <p:sp>
        <p:nvSpPr>
          <p:cNvPr id="4" name="Slide Number Placeholder 3"/>
          <p:cNvSpPr>
            <a:spLocks noGrp="1"/>
          </p:cNvSpPr>
          <p:nvPr>
            <p:ph type="sldNum" sz="quarter" idx="10"/>
          </p:nvPr>
        </p:nvSpPr>
        <p:spPr/>
        <p:txBody>
          <a:bodyPr/>
          <a:lstStyle/>
          <a:p>
            <a:fld id="{A73D6722-9B4D-4E29-B226-C325925A8118}" type="slidenum">
              <a:rPr lang="en-US" smtClean="0"/>
              <a:pPr/>
              <a:t>12</a:t>
            </a:fld>
            <a:endParaRPr lang="en-US" dirty="0"/>
          </a:p>
        </p:txBody>
      </p:sp>
    </p:spTree>
    <p:extLst>
      <p:ext uri="{BB962C8B-B14F-4D97-AF65-F5344CB8AC3E}">
        <p14:creationId xmlns:p14="http://schemas.microsoft.com/office/powerpoint/2010/main" val="4271877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13</a:t>
            </a:fld>
            <a:endParaRPr lang="en-US" dirty="0"/>
          </a:p>
        </p:txBody>
      </p:sp>
    </p:spTree>
    <p:extLst>
      <p:ext uri="{BB962C8B-B14F-4D97-AF65-F5344CB8AC3E}">
        <p14:creationId xmlns:p14="http://schemas.microsoft.com/office/powerpoint/2010/main" val="17077982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Notes:</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a. J. Levitz and P. Shishkin, “More Workers Cite Age Bias After Layoffs,” </a:t>
            </a:r>
            <a:r>
              <a:rPr lang="en-US" sz="1200" i="1" kern="1200" dirty="0">
                <a:solidFill>
                  <a:schemeClr val="tx1"/>
                </a:solidFill>
                <a:effectLst/>
                <a:latin typeface="+mn-lt"/>
                <a:ea typeface="+mn-ea"/>
                <a:cs typeface="+mn-cs"/>
              </a:rPr>
              <a:t>Wall Street Journal</a:t>
            </a:r>
            <a:r>
              <a:rPr lang="en-US" sz="1200" kern="1200" dirty="0">
                <a:solidFill>
                  <a:schemeClr val="tx1"/>
                </a:solidFill>
                <a:effectLst/>
                <a:latin typeface="+mn-lt"/>
                <a:ea typeface="+mn-ea"/>
                <a:cs typeface="+mn-cs"/>
              </a:rPr>
              <a:t>, March 11, 2009, pp. </a:t>
            </a:r>
            <a:endParaRPr lang="en-US" dirty="0"/>
          </a:p>
          <a:p>
            <a:r>
              <a:rPr lang="en-US" sz="1200" kern="1200" dirty="0">
                <a:solidFill>
                  <a:schemeClr val="tx1"/>
                </a:solidFill>
                <a:effectLst/>
                <a:latin typeface="+mn-lt"/>
                <a:ea typeface="+mn-ea"/>
                <a:cs typeface="+mn-cs"/>
              </a:rPr>
              <a:t>D1–D2. </a:t>
            </a:r>
            <a:endParaRPr lang="en-US" dirty="0"/>
          </a:p>
          <a:p>
            <a:r>
              <a:rPr lang="en-US" sz="1200" kern="1200" dirty="0">
                <a:solidFill>
                  <a:schemeClr val="tx1"/>
                </a:solidFill>
                <a:effectLst/>
                <a:latin typeface="+mn-lt"/>
                <a:ea typeface="+mn-ea"/>
                <a:cs typeface="+mn-cs"/>
              </a:rPr>
              <a:t>W. M. Bulkeley, “A Data-Storage Titan Confronts Bias Claims,” </a:t>
            </a:r>
            <a:r>
              <a:rPr lang="en-US" sz="1200" i="1" kern="1200" dirty="0">
                <a:solidFill>
                  <a:schemeClr val="tx1"/>
                </a:solidFill>
                <a:effectLst/>
                <a:latin typeface="+mn-lt"/>
                <a:ea typeface="+mn-ea"/>
                <a:cs typeface="+mn-cs"/>
              </a:rPr>
              <a:t>Wall Street Journal</a:t>
            </a:r>
            <a:r>
              <a:rPr lang="en-US" sz="1200" kern="1200" dirty="0">
                <a:solidFill>
                  <a:schemeClr val="tx1"/>
                </a:solidFill>
                <a:effectLst/>
                <a:latin typeface="+mn-lt"/>
                <a:ea typeface="+mn-ea"/>
                <a:cs typeface="+mn-cs"/>
              </a:rPr>
              <a:t>, September 12, 2007, pp. A1, </a:t>
            </a:r>
          </a:p>
          <a:p>
            <a:r>
              <a:rPr lang="en-US" sz="1200" kern="1200" dirty="0">
                <a:solidFill>
                  <a:schemeClr val="tx1"/>
                </a:solidFill>
                <a:effectLst/>
                <a:latin typeface="+mn-lt"/>
                <a:ea typeface="+mn-ea"/>
                <a:cs typeface="+mn-cs"/>
              </a:rPr>
              <a:t>A16. </a:t>
            </a:r>
          </a:p>
          <a:p>
            <a:r>
              <a:rPr lang="en-US" sz="1200" kern="1200" dirty="0">
                <a:solidFill>
                  <a:schemeClr val="tx1"/>
                </a:solidFill>
                <a:effectLst/>
                <a:latin typeface="+mn-lt"/>
                <a:ea typeface="+mn-ea"/>
                <a:cs typeface="+mn-cs"/>
              </a:rPr>
              <a:t>D. Walker, “Incident with Noose Stirs Old Memories,” </a:t>
            </a:r>
            <a:r>
              <a:rPr lang="en-US" sz="1200" i="1" kern="1200" dirty="0">
                <a:solidFill>
                  <a:schemeClr val="tx1"/>
                </a:solidFill>
                <a:effectLst/>
                <a:latin typeface="+mn-lt"/>
                <a:ea typeface="+mn-ea"/>
                <a:cs typeface="+mn-cs"/>
              </a:rPr>
              <a:t>McClatchy-Tribune Business News</a:t>
            </a:r>
            <a:r>
              <a:rPr lang="en-US" sz="1200" kern="1200" dirty="0">
                <a:solidFill>
                  <a:schemeClr val="tx1"/>
                </a:solidFill>
                <a:effectLst/>
                <a:latin typeface="+mn-lt"/>
                <a:ea typeface="+mn-ea"/>
                <a:cs typeface="+mn-cs"/>
              </a:rPr>
              <a:t>, June 29, 2008; and </a:t>
            </a:r>
          </a:p>
          <a:p>
            <a:r>
              <a:rPr lang="en-US" sz="1200" kern="1200" dirty="0">
                <a:solidFill>
                  <a:schemeClr val="tx1"/>
                </a:solidFill>
                <a:effectLst/>
                <a:latin typeface="+mn-lt"/>
                <a:ea typeface="+mn-ea"/>
                <a:cs typeface="+mn-cs"/>
              </a:rPr>
              <a:t>D. Solis, “Racial Horror Stories Keep EEOC Busy,” </a:t>
            </a:r>
            <a:r>
              <a:rPr lang="en-US" sz="1200" i="1" kern="1200" dirty="0">
                <a:solidFill>
                  <a:schemeClr val="tx1"/>
                </a:solidFill>
                <a:effectLst/>
                <a:latin typeface="+mn-lt"/>
                <a:ea typeface="+mn-ea"/>
                <a:cs typeface="+mn-cs"/>
              </a:rPr>
              <a:t>Knight-Ridder Tribune Business News</a:t>
            </a:r>
            <a:r>
              <a:rPr lang="en-US" sz="1200" kern="1200" dirty="0">
                <a:solidFill>
                  <a:schemeClr val="tx1"/>
                </a:solidFill>
                <a:effectLst/>
                <a:latin typeface="+mn-lt"/>
                <a:ea typeface="+mn-ea"/>
                <a:cs typeface="+mn-cs"/>
              </a:rPr>
              <a:t>, July 30, 2005, p. 1. </a:t>
            </a:r>
          </a:p>
          <a:p>
            <a:r>
              <a:rPr lang="en-US" sz="1200" kern="1200" dirty="0">
                <a:solidFill>
                  <a:schemeClr val="tx1"/>
                </a:solidFill>
                <a:effectLst/>
                <a:latin typeface="+mn-lt"/>
                <a:ea typeface="+mn-ea"/>
                <a:cs typeface="+mn-cs"/>
              </a:rPr>
              <a:t>d. H. Ibish and A. Stewart, </a:t>
            </a:r>
            <a:r>
              <a:rPr lang="en-US" sz="1200" i="1" kern="1200" dirty="0">
                <a:solidFill>
                  <a:schemeClr val="tx1"/>
                </a:solidFill>
                <a:effectLst/>
                <a:latin typeface="+mn-lt"/>
                <a:ea typeface="+mn-ea"/>
                <a:cs typeface="+mn-cs"/>
              </a:rPr>
              <a:t>Report on Hate Crimes and Discrimination Against Arab Americans: The Post- </a:t>
            </a:r>
            <a:endParaRPr lang="en-US" dirty="0"/>
          </a:p>
          <a:p>
            <a:r>
              <a:rPr lang="en-US" sz="1200" i="1" kern="1200" dirty="0">
                <a:solidFill>
                  <a:schemeClr val="tx1"/>
                </a:solidFill>
                <a:effectLst/>
                <a:latin typeface="+mn-lt"/>
                <a:ea typeface="+mn-ea"/>
                <a:cs typeface="+mn-cs"/>
              </a:rPr>
              <a:t>September 11 Backlash, September 11, 2001–October 11, 2001 </a:t>
            </a:r>
            <a:r>
              <a:rPr lang="en-US" sz="1200" kern="1200" dirty="0">
                <a:solidFill>
                  <a:schemeClr val="tx1"/>
                </a:solidFill>
                <a:effectLst/>
                <a:latin typeface="+mn-lt"/>
                <a:ea typeface="+mn-ea"/>
                <a:cs typeface="+mn-cs"/>
              </a:rPr>
              <a:t>(Washington, DC: American-Arab Anti- </a:t>
            </a:r>
            <a:endParaRPr lang="en-US" dirty="0"/>
          </a:p>
          <a:p>
            <a:r>
              <a:rPr lang="en-US" sz="1200" kern="1200" dirty="0">
                <a:solidFill>
                  <a:schemeClr val="tx1"/>
                </a:solidFill>
                <a:effectLst/>
                <a:latin typeface="+mn-lt"/>
                <a:ea typeface="+mn-ea"/>
                <a:cs typeface="+mn-cs"/>
              </a:rPr>
              <a:t>Discrimination Committee, 2003). </a:t>
            </a:r>
            <a:endParaRPr lang="en-US" dirty="0"/>
          </a:p>
          <a:p>
            <a:r>
              <a:rPr lang="en-US" sz="1200" kern="1200" dirty="0">
                <a:solidFill>
                  <a:schemeClr val="tx1"/>
                </a:solidFill>
                <a:effectLst/>
                <a:latin typeface="+mn-lt"/>
                <a:ea typeface="+mn-ea"/>
                <a:cs typeface="+mn-cs"/>
              </a:rPr>
              <a:t>A. Raghavan, “Wall Street’s Disappearing Women,” </a:t>
            </a:r>
            <a:r>
              <a:rPr lang="en-US" sz="1200" i="1" kern="1200" dirty="0">
                <a:solidFill>
                  <a:schemeClr val="tx1"/>
                </a:solidFill>
                <a:effectLst/>
                <a:latin typeface="+mn-lt"/>
                <a:ea typeface="+mn-ea"/>
                <a:cs typeface="+mn-cs"/>
              </a:rPr>
              <a:t>Forbes</a:t>
            </a:r>
            <a:r>
              <a:rPr lang="en-US" sz="1200" kern="1200" dirty="0">
                <a:solidFill>
                  <a:schemeClr val="tx1"/>
                </a:solidFill>
                <a:effectLst/>
                <a:latin typeface="+mn-lt"/>
                <a:ea typeface="+mn-ea"/>
                <a:cs typeface="+mn-cs"/>
              </a:rPr>
              <a:t>, March 16, 2009, pp. 72–78. </a:t>
            </a:r>
          </a:p>
          <a:p>
            <a:r>
              <a:rPr lang="en-US" sz="1200" kern="1200" dirty="0">
                <a:solidFill>
                  <a:schemeClr val="tx1"/>
                </a:solidFill>
                <a:effectLst/>
                <a:latin typeface="+mn-lt"/>
                <a:ea typeface="+mn-ea"/>
                <a:cs typeface="+mn-cs"/>
              </a:rPr>
              <a:t>L. M. Cortina, “Unseen Injustice: Incivility as Modern Discrimination in Organizations.” </a:t>
            </a:r>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i="1" kern="1200" dirty="0">
                <a:solidFill>
                  <a:schemeClr val="tx1"/>
                </a:solidFill>
                <a:effectLst/>
                <a:latin typeface="+mn-lt"/>
                <a:ea typeface="+mn-ea"/>
                <a:cs typeface="+mn-cs"/>
              </a:rPr>
              <a:t>Source</a:t>
            </a:r>
            <a:r>
              <a:rPr lang="en-US" sz="1200" kern="1200" dirty="0">
                <a:solidFill>
                  <a:schemeClr val="tx1"/>
                </a:solidFill>
                <a:effectLst/>
                <a:latin typeface="+mn-lt"/>
                <a:ea typeface="+mn-ea"/>
                <a:cs typeface="+mn-cs"/>
              </a:rPr>
              <a:t>: S. Robbins and T. Judge, </a:t>
            </a:r>
            <a:r>
              <a:rPr lang="en-US" sz="1200" i="1" kern="1200" dirty="0">
                <a:solidFill>
                  <a:schemeClr val="tx1"/>
                </a:solidFill>
                <a:effectLst/>
                <a:latin typeface="+mn-lt"/>
                <a:ea typeface="+mn-ea"/>
                <a:cs typeface="+mn-cs"/>
              </a:rPr>
              <a:t>Organizational Behavior</a:t>
            </a:r>
            <a:r>
              <a:rPr lang="en-US" sz="1200" kern="1200" dirty="0">
                <a:solidFill>
                  <a:schemeClr val="tx1"/>
                </a:solidFill>
                <a:effectLst/>
                <a:latin typeface="+mn-lt"/>
                <a:ea typeface="+mn-ea"/>
                <a:cs typeface="+mn-cs"/>
              </a:rPr>
              <a:t>, 15th ed., Prentice Hall, p. 43. </a:t>
            </a:r>
            <a:endParaRPr lang="en-US" dirty="0"/>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14</a:t>
            </a:fld>
            <a:endParaRPr lang="en-US" dirty="0"/>
          </a:p>
        </p:txBody>
      </p:sp>
    </p:spTree>
    <p:extLst>
      <p:ext uri="{BB962C8B-B14F-4D97-AF65-F5344CB8AC3E}">
        <p14:creationId xmlns:p14="http://schemas.microsoft.com/office/powerpoint/2010/main" val="125169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Image Placeholder 1"/>
          <p:cNvSpPr>
            <a:spLocks noGrp="1" noRot="1" noChangeAspect="1"/>
          </p:cNvSpPr>
          <p:nvPr>
            <p:ph type="sldImg"/>
          </p:nvPr>
        </p:nvSpPr>
        <p:spPr bwMode="auto">
          <a:noFill/>
          <a:ln>
            <a:solidFill>
              <a:srgbClr val="000000"/>
            </a:solidFill>
            <a:miter lim="800000"/>
            <a:headEnd/>
            <a:tailEnd/>
          </a:ln>
        </p:spPr>
      </p:sp>
      <p:sp>
        <p:nvSpPr>
          <p:cNvPr id="67586" name="Notes Placeholder 2"/>
          <p:cNvSpPr>
            <a:spLocks noGrp="1"/>
          </p:cNvSpPr>
          <p:nvPr>
            <p:ph type="body" idx="1"/>
          </p:nvPr>
        </p:nvSpPr>
        <p:spPr bwMode="auto">
          <a:noFill/>
        </p:spPr>
        <p:txBody>
          <a:bodyPr/>
          <a:lstStyle/>
          <a:p>
            <a:pPr eaLnBrk="1" hangingPunct="1"/>
            <a:r>
              <a:rPr lang="en-US" dirty="0">
                <a:cs typeface="Arial" charset="0"/>
              </a:rPr>
              <a:t>The fact is that federal laws have</a:t>
            </a:r>
            <a:r>
              <a:rPr lang="en-US" i="1" dirty="0">
                <a:cs typeface="Arial" charset="0"/>
              </a:rPr>
              <a:t> </a:t>
            </a:r>
            <a:r>
              <a:rPr lang="en-US" dirty="0">
                <a:cs typeface="Arial" charset="0"/>
              </a:rPr>
              <a:t>contributed to some of the social change we’ve seen over the last 50-plus years. Failure to comply with federal laws, can be costly and damaging to an organization’s bottom line and reputation. It’s important that managers know what they can and cannot do legally and ensure that all employees understand as well.</a:t>
            </a:r>
          </a:p>
          <a:p>
            <a:pPr eaLnBrk="1" hangingPunct="1"/>
            <a:endParaRPr lang="en-US" dirty="0">
              <a:cs typeface="Arial" charset="0"/>
            </a:endParaRPr>
          </a:p>
          <a:p>
            <a:pPr eaLnBrk="1" hangingPunct="1"/>
            <a:r>
              <a:rPr lang="en-US" dirty="0">
                <a:cs typeface="Arial" charset="0"/>
              </a:rPr>
              <a:t>However, effectively managing workplace diversity needs to be more than understanding and complying with federal laws. Organizations that are successful at managing diversity use additional diversity initiatives and programs.</a:t>
            </a:r>
          </a:p>
        </p:txBody>
      </p:sp>
      <p:sp>
        <p:nvSpPr>
          <p:cNvPr id="4" name="Slide Number Placeholder 3"/>
          <p:cNvSpPr>
            <a:spLocks noGrp="1"/>
          </p:cNvSpPr>
          <p:nvPr>
            <p:ph type="sldNum" sz="quarter" idx="5"/>
          </p:nvPr>
        </p:nvSpPr>
        <p:spPr/>
        <p:txBody>
          <a:bodyPr/>
          <a:lstStyle/>
          <a:p>
            <a:pPr>
              <a:defRPr/>
            </a:pPr>
            <a:fld id="{BF474744-AC3F-42DB-B7F3-156592002CDB}" type="slidenum">
              <a:rPr lang="en-US" smtClean="0"/>
              <a:pPr>
                <a:defRPr/>
              </a:pPr>
              <a:t>15</a:t>
            </a:fld>
            <a:endParaRPr lang="en-US" dirty="0"/>
          </a:p>
        </p:txBody>
      </p:sp>
    </p:spTree>
    <p:extLst>
      <p:ext uri="{BB962C8B-B14F-4D97-AF65-F5344CB8AC3E}">
        <p14:creationId xmlns:p14="http://schemas.microsoft.com/office/powerpoint/2010/main" val="32482504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cs typeface="Arial" charset="0"/>
              </a:rPr>
              <a:t>In the 1980s, the term </a:t>
            </a:r>
            <a:r>
              <a:rPr lang="en-US" b="1" dirty="0">
                <a:cs typeface="Arial" charset="0"/>
              </a:rPr>
              <a:t>glass ceiling</a:t>
            </a:r>
            <a:r>
              <a:rPr lang="en-US" dirty="0">
                <a:cs typeface="Arial" charset="0"/>
              </a:rPr>
              <a:t>, first used in a </a:t>
            </a:r>
            <a:r>
              <a:rPr lang="en-US" i="1" dirty="0">
                <a:cs typeface="Arial" charset="0"/>
              </a:rPr>
              <a:t>Wall Street Journal </a:t>
            </a:r>
            <a:r>
              <a:rPr lang="en-US" dirty="0">
                <a:cs typeface="Arial" charset="0"/>
              </a:rPr>
              <a:t>article, refers to the invisible barrier that separates women and minorities from top management</a:t>
            </a:r>
            <a:r>
              <a:rPr lang="en-US" baseline="0" dirty="0">
                <a:cs typeface="Arial" charset="0"/>
              </a:rPr>
              <a:t> </a:t>
            </a:r>
            <a:r>
              <a:rPr lang="en-US" dirty="0">
                <a:cs typeface="Arial" charset="0"/>
              </a:rPr>
              <a:t>positions. The idea of a “ceiling” means something is blocking upward movement and the idea of “glass” is that whatever’s blocking the way isn’t immediately apparent.</a:t>
            </a:r>
          </a:p>
          <a:p>
            <a:pPr eaLnBrk="1" hangingPunct="1"/>
            <a:endParaRPr lang="en-US" dirty="0">
              <a:cs typeface="Arial"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Research on the glass ceiling has looked at identifying the organizational practices and interpersonal biases that have blocked women’s advancement. Findings from those studies have ranged from lack of mentoring to sex stereotyping, views that associate masculine traits with leader effectiveness, and bosses’ perceptions of family–work conflict. </a:t>
            </a:r>
            <a:endParaRPr lang="en-US" dirty="0"/>
          </a:p>
          <a:p>
            <a:pPr eaLnBrk="1" hangingPunct="1"/>
            <a:endParaRPr lang="en-US" dirty="0">
              <a:cs typeface="Arial" charset="0"/>
            </a:endParaRPr>
          </a:p>
        </p:txBody>
      </p:sp>
      <p:sp>
        <p:nvSpPr>
          <p:cNvPr id="4" name="Slide Number Placeholder 3"/>
          <p:cNvSpPr>
            <a:spLocks noGrp="1"/>
          </p:cNvSpPr>
          <p:nvPr>
            <p:ph type="sldNum" sz="quarter" idx="10"/>
          </p:nvPr>
        </p:nvSpPr>
        <p:spPr/>
        <p:txBody>
          <a:bodyPr/>
          <a:lstStyle/>
          <a:p>
            <a:fld id="{A73D6722-9B4D-4E29-B226-C325925A8118}" type="slidenum">
              <a:rPr lang="en-US" smtClean="0"/>
              <a:pPr/>
              <a:t>16</a:t>
            </a:fld>
            <a:endParaRPr lang="en-US" dirty="0"/>
          </a:p>
        </p:txBody>
      </p:sp>
    </p:spTree>
    <p:extLst>
      <p:ext uri="{BB962C8B-B14F-4D97-AF65-F5344CB8AC3E}">
        <p14:creationId xmlns:p14="http://schemas.microsoft.com/office/powerpoint/2010/main" val="3175066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cs typeface="Arial" charset="0"/>
              </a:rPr>
              <a:t>The fact is that federal laws have</a:t>
            </a:r>
            <a:r>
              <a:rPr lang="en-US" i="1" dirty="0">
                <a:cs typeface="Arial" charset="0"/>
              </a:rPr>
              <a:t> </a:t>
            </a:r>
            <a:r>
              <a:rPr lang="en-US" dirty="0">
                <a:cs typeface="Arial" charset="0"/>
              </a:rPr>
              <a:t>contributed to some of the social change we’ve seen over the last 50-plus years. Failure to comply with federal laws, can be costly and damaging to an organization’s bottom line and reputation. It’s important that managers know what they can and cannot do legally and ensure that all employees understand as well.</a:t>
            </a:r>
          </a:p>
          <a:p>
            <a:pPr eaLnBrk="1" hangingPunct="1"/>
            <a:endParaRPr lang="en-US" dirty="0">
              <a:cs typeface="Arial" charset="0"/>
            </a:endParaRPr>
          </a:p>
          <a:p>
            <a:pPr eaLnBrk="1" hangingPunct="1"/>
            <a:r>
              <a:rPr lang="en-US" dirty="0">
                <a:cs typeface="Arial" charset="0"/>
              </a:rPr>
              <a:t>However, effectively managing workplace diversity needs to be more than understanding and complying with federal laws. Organizations that are successful at managing diversity use additional diversity initiatives and programs.</a:t>
            </a:r>
          </a:p>
        </p:txBody>
      </p:sp>
      <p:sp>
        <p:nvSpPr>
          <p:cNvPr id="4" name="Slide Number Placeholder 3"/>
          <p:cNvSpPr>
            <a:spLocks noGrp="1"/>
          </p:cNvSpPr>
          <p:nvPr>
            <p:ph type="sldNum" sz="quarter" idx="10"/>
          </p:nvPr>
        </p:nvSpPr>
        <p:spPr/>
        <p:txBody>
          <a:bodyPr/>
          <a:lstStyle/>
          <a:p>
            <a:fld id="{A73D6722-9B4D-4E29-B226-C325925A8118}" type="slidenum">
              <a:rPr lang="en-US" smtClean="0"/>
              <a:pPr/>
              <a:t>17</a:t>
            </a:fld>
            <a:endParaRPr lang="en-US" dirty="0"/>
          </a:p>
        </p:txBody>
      </p:sp>
    </p:spTree>
    <p:extLst>
      <p:ext uri="{BB962C8B-B14F-4D97-AF65-F5344CB8AC3E}">
        <p14:creationId xmlns:p14="http://schemas.microsoft.com/office/powerpoint/2010/main" val="6683229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cs typeface="Arial" charset="0"/>
              </a:rPr>
              <a:t>A sustainable diversity and inclusion strategy must play a central role in decision-making at the highest leadership level and filter down to every level of the company.</a:t>
            </a:r>
          </a:p>
          <a:p>
            <a:pPr eaLnBrk="1" hangingPunct="1"/>
            <a:endParaRPr lang="en-US" dirty="0">
              <a:cs typeface="Arial" charset="0"/>
            </a:endParaRPr>
          </a:p>
          <a:p>
            <a:pPr eaLnBrk="1" hangingPunct="1"/>
            <a:r>
              <a:rPr lang="en-US" b="1" dirty="0">
                <a:cs typeface="Arial" charset="0"/>
              </a:rPr>
              <a:t>Mentoring </a:t>
            </a:r>
            <a:r>
              <a:rPr lang="en-US" dirty="0">
                <a:cs typeface="Arial" charset="0"/>
              </a:rPr>
              <a:t>is a process whereby an experienced organizational member (a mentor) provides advice and guidance to a less-experienced member (a protégé). Mentors usually provide two unique forms of mentoring functions: career development and social support.</a:t>
            </a:r>
          </a:p>
          <a:p>
            <a:pPr eaLnBrk="1" hangingPunct="1"/>
            <a:endParaRPr lang="en-US" dirty="0">
              <a:cs typeface="Arial"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 good mentoring program would be aimed at all employees with high potential to move up the organization’s career ladder. </a:t>
            </a:r>
            <a:endParaRPr lang="en-US" dirty="0">
              <a:cs typeface="Arial" charset="0"/>
            </a:endParaRPr>
          </a:p>
          <a:p>
            <a:pPr eaLnBrk="1" hangingPunct="1"/>
            <a:endParaRPr lang="en-US" dirty="0">
              <a:cs typeface="Arial" charset="0"/>
            </a:endParaRPr>
          </a:p>
        </p:txBody>
      </p:sp>
      <p:sp>
        <p:nvSpPr>
          <p:cNvPr id="4" name="Slide Number Placeholder 3"/>
          <p:cNvSpPr>
            <a:spLocks noGrp="1"/>
          </p:cNvSpPr>
          <p:nvPr>
            <p:ph type="sldNum" sz="quarter" idx="10"/>
          </p:nvPr>
        </p:nvSpPr>
        <p:spPr/>
        <p:txBody>
          <a:bodyPr/>
          <a:lstStyle/>
          <a:p>
            <a:fld id="{A73D6722-9B4D-4E29-B226-C325925A8118}" type="slidenum">
              <a:rPr lang="en-US" smtClean="0"/>
              <a:pPr/>
              <a:t>18</a:t>
            </a:fld>
            <a:endParaRPr lang="en-US" dirty="0"/>
          </a:p>
        </p:txBody>
      </p:sp>
    </p:spTree>
    <p:extLst>
      <p:ext uri="{BB962C8B-B14F-4D97-AF65-F5344CB8AC3E}">
        <p14:creationId xmlns:p14="http://schemas.microsoft.com/office/powerpoint/2010/main" val="8658355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If an organization is serious about its commitment to diversity, it needs to have a mentoring program in place.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i="1" kern="1200" dirty="0">
                <a:solidFill>
                  <a:schemeClr val="tx1"/>
                </a:solidFill>
                <a:effectLst/>
                <a:latin typeface="+mn-lt"/>
                <a:ea typeface="+mn-ea"/>
                <a:cs typeface="+mn-cs"/>
              </a:rPr>
              <a:t>Sources: </a:t>
            </a:r>
            <a:r>
              <a:rPr lang="en-US" sz="1200" kern="1200" dirty="0">
                <a:solidFill>
                  <a:schemeClr val="tx1"/>
                </a:solidFill>
                <a:effectLst/>
                <a:latin typeface="+mn-lt"/>
                <a:ea typeface="+mn-ea"/>
                <a:cs typeface="+mn-cs"/>
              </a:rPr>
              <a:t>Based on J. Prime and C. A. Moss-Racusin, “Engaging Men in Gender Initiatives: What Change Agents Need to Know,” </a:t>
            </a:r>
            <a:r>
              <a:rPr lang="en-US" sz="1200" i="1" kern="1200" dirty="0">
                <a:solidFill>
                  <a:schemeClr val="tx1"/>
                </a:solidFill>
                <a:effectLst/>
                <a:latin typeface="+mn-lt"/>
                <a:ea typeface="+mn-ea"/>
                <a:cs typeface="+mn-cs"/>
              </a:rPr>
              <a:t>Catalyst, </a:t>
            </a:r>
            <a:r>
              <a:rPr lang="en-US" sz="1200" kern="1200" dirty="0">
                <a:solidFill>
                  <a:schemeClr val="tx1"/>
                </a:solidFill>
                <a:effectLst/>
                <a:latin typeface="+mn-lt"/>
                <a:ea typeface="+mn-ea"/>
                <a:cs typeface="+mn-cs"/>
              </a:rPr>
              <a:t>www.catalyst.org, 2009; T. J. DeLong, J. J. Gabarro, and R. J. Lees, “Why Mentoring Matters in a Hypercompetitive World,” </a:t>
            </a:r>
            <a:r>
              <a:rPr lang="en-US" sz="1200" i="1" kern="1200" dirty="0">
                <a:solidFill>
                  <a:schemeClr val="tx1"/>
                </a:solidFill>
                <a:effectLst/>
                <a:latin typeface="+mn-lt"/>
                <a:ea typeface="+mn-ea"/>
                <a:cs typeface="+mn-cs"/>
              </a:rPr>
              <a:t>Harvard Business Review, </a:t>
            </a:r>
            <a:r>
              <a:rPr lang="en-US" sz="1200" kern="1200" dirty="0">
                <a:solidFill>
                  <a:schemeClr val="tx1"/>
                </a:solidFill>
                <a:effectLst/>
                <a:latin typeface="+mn-lt"/>
                <a:ea typeface="+mn-ea"/>
                <a:cs typeface="+mn-cs"/>
              </a:rPr>
              <a:t>January 2008, pp. 115–121; S. N. Mehta, “Why Mentoring Works,” </a:t>
            </a:r>
            <a:r>
              <a:rPr lang="en-US" sz="1200" i="1" kern="1200" dirty="0">
                <a:solidFill>
                  <a:schemeClr val="tx1"/>
                </a:solidFill>
                <a:effectLst/>
                <a:latin typeface="+mn-lt"/>
                <a:ea typeface="+mn-ea"/>
                <a:cs typeface="+mn-cs"/>
              </a:rPr>
              <a:t>Fortune, </a:t>
            </a:r>
            <a:r>
              <a:rPr lang="en-US" sz="1200" kern="1200" dirty="0">
                <a:solidFill>
                  <a:schemeClr val="tx1"/>
                </a:solidFill>
                <a:effectLst/>
                <a:latin typeface="+mn-lt"/>
                <a:ea typeface="+mn-ea"/>
                <a:cs typeface="+mn-cs"/>
              </a:rPr>
              <a:t>July 9, 2001, p. 119; and D. A. Thomas, “Race Matters: The Truth About Mentoring Minorities,” </a:t>
            </a:r>
            <a:r>
              <a:rPr lang="en-US" sz="1200" i="1" kern="1200" dirty="0">
                <a:solidFill>
                  <a:schemeClr val="tx1"/>
                </a:solidFill>
                <a:effectLst/>
                <a:latin typeface="+mn-lt"/>
                <a:ea typeface="+mn-ea"/>
                <a:cs typeface="+mn-cs"/>
              </a:rPr>
              <a:t>Harvard Business Review, </a:t>
            </a:r>
            <a:r>
              <a:rPr lang="en-US" sz="1200" kern="1200" dirty="0">
                <a:solidFill>
                  <a:schemeClr val="tx1"/>
                </a:solidFill>
                <a:effectLst/>
                <a:latin typeface="+mn-lt"/>
                <a:ea typeface="+mn-ea"/>
                <a:cs typeface="+mn-cs"/>
              </a:rPr>
              <a:t>April 2001, pp. 99–107. </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19</a:t>
            </a:fld>
            <a:endParaRPr lang="en-US" dirty="0"/>
          </a:p>
        </p:txBody>
      </p:sp>
    </p:spTree>
    <p:extLst>
      <p:ext uri="{BB962C8B-B14F-4D97-AF65-F5344CB8AC3E}">
        <p14:creationId xmlns:p14="http://schemas.microsoft.com/office/powerpoint/2010/main" val="7421895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2</a:t>
            </a:fld>
            <a:endParaRPr lang="en-US" dirty="0"/>
          </a:p>
        </p:txBody>
      </p:sp>
    </p:spTree>
    <p:extLst>
      <p:ext uri="{BB962C8B-B14F-4D97-AF65-F5344CB8AC3E}">
        <p14:creationId xmlns:p14="http://schemas.microsoft.com/office/powerpoint/2010/main" val="5497185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Our human nature is to not accept or approach anyone who is different from us. But it doesn’t make discrimination of any type or form acceptable. And we live and work in a multicultural context. So the challenge for organizations is to find ways for employees to be effective in dealing with others who aren’t like them. That’s where diversity skills training, </a:t>
            </a:r>
            <a:r>
              <a:rPr lang="en-US" dirty="0">
                <a:cs typeface="Arial" charset="0"/>
              </a:rPr>
              <a:t>specialized training to educate employees about the importance of diversity and teach them skills for working in a diverse workplace, comes in.</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cs typeface="Arial"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Most diversity skills training programs start with </a:t>
            </a:r>
            <a:r>
              <a:rPr lang="en-US" sz="1200" i="1" kern="1200" dirty="0">
                <a:solidFill>
                  <a:schemeClr val="tx1"/>
                </a:solidFill>
                <a:effectLst/>
                <a:latin typeface="+mn-lt"/>
                <a:ea typeface="+mn-ea"/>
                <a:cs typeface="+mn-cs"/>
              </a:rPr>
              <a:t>diversity awareness training. </a:t>
            </a:r>
            <a:r>
              <a:rPr lang="en-US" sz="1200" kern="1200" dirty="0">
                <a:solidFill>
                  <a:schemeClr val="tx1"/>
                </a:solidFill>
                <a:effectLst/>
                <a:latin typeface="+mn-lt"/>
                <a:ea typeface="+mn-ea"/>
                <a:cs typeface="+mn-cs"/>
              </a:rPr>
              <a:t>During this type of training, employees are made aware of the assumptions and biases they may have. Once we recognize that, we can look at increasing our sensitivity and openness to those who are different from us. </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cs typeface="Arial" charset="0"/>
            </a:endParaRPr>
          </a:p>
        </p:txBody>
      </p:sp>
      <p:sp>
        <p:nvSpPr>
          <p:cNvPr id="4" name="Slide Number Placeholder 3"/>
          <p:cNvSpPr>
            <a:spLocks noGrp="1"/>
          </p:cNvSpPr>
          <p:nvPr>
            <p:ph type="sldNum" sz="quarter" idx="10"/>
          </p:nvPr>
        </p:nvSpPr>
        <p:spPr/>
        <p:txBody>
          <a:bodyPr/>
          <a:lstStyle/>
          <a:p>
            <a:fld id="{A73D6722-9B4D-4E29-B226-C325925A8118}" type="slidenum">
              <a:rPr lang="en-US" smtClean="0"/>
              <a:pPr/>
              <a:t>20</a:t>
            </a:fld>
            <a:endParaRPr lang="en-US" dirty="0"/>
          </a:p>
        </p:txBody>
      </p:sp>
    </p:spTree>
    <p:extLst>
      <p:ext uri="{BB962C8B-B14F-4D97-AF65-F5344CB8AC3E}">
        <p14:creationId xmlns:p14="http://schemas.microsoft.com/office/powerpoint/2010/main" val="9182502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b="1" dirty="0">
                <a:cs typeface="Arial" charset="0"/>
              </a:rPr>
              <a:t>Employee resource groups</a:t>
            </a:r>
            <a:r>
              <a:rPr lang="en-US" dirty="0">
                <a:cs typeface="Arial" charset="0"/>
              </a:rPr>
              <a:t> are made up of employees connected by some common dimension of diversity. Such groups typically are formed by the employees themselves, not the organizations. However, it’s important for organizations to recognize and support these groups.</a:t>
            </a:r>
          </a:p>
          <a:p>
            <a:pPr eaLnBrk="1" hangingPunct="1"/>
            <a:endParaRPr lang="en-US" dirty="0">
              <a:cs typeface="Arial" charset="0"/>
            </a:endParaRPr>
          </a:p>
          <a:p>
            <a:r>
              <a:rPr lang="en-US" sz="1200" kern="1200" dirty="0">
                <a:solidFill>
                  <a:schemeClr val="tx1"/>
                </a:solidFill>
                <a:effectLst/>
                <a:latin typeface="+mn-lt"/>
                <a:ea typeface="+mn-ea"/>
                <a:cs typeface="+mn-cs"/>
              </a:rPr>
              <a:t>Why are they so prevalent? The main reason is that diverse groups have the opportunity to see that their existence is acknowledged and that they have the support of people within and outside the group. Individuals in a minority often feel invisible and not important in the overall organizational scheme of things. Employee resource groups provide an opportunity for those individuals to have a voice. </a:t>
            </a:r>
            <a:endParaRPr lang="en-US" dirty="0"/>
          </a:p>
          <a:p>
            <a:pPr eaLnBrk="1" hangingPunct="1"/>
            <a:endParaRPr lang="en-US" dirty="0">
              <a:cs typeface="Arial" charset="0"/>
            </a:endParaRPr>
          </a:p>
        </p:txBody>
      </p:sp>
      <p:sp>
        <p:nvSpPr>
          <p:cNvPr id="4" name="Slide Number Placeholder 3"/>
          <p:cNvSpPr>
            <a:spLocks noGrp="1"/>
          </p:cNvSpPr>
          <p:nvPr>
            <p:ph type="sldNum" sz="quarter" idx="10"/>
          </p:nvPr>
        </p:nvSpPr>
        <p:spPr/>
        <p:txBody>
          <a:bodyPr/>
          <a:lstStyle/>
          <a:p>
            <a:fld id="{A73D6722-9B4D-4E29-B226-C325925A8118}" type="slidenum">
              <a:rPr lang="en-US" smtClean="0"/>
              <a:pPr/>
              <a:t>21</a:t>
            </a:fld>
            <a:endParaRPr lang="en-US" dirty="0"/>
          </a:p>
        </p:txBody>
      </p:sp>
    </p:spTree>
    <p:extLst>
      <p:ext uri="{BB962C8B-B14F-4D97-AF65-F5344CB8AC3E}">
        <p14:creationId xmlns:p14="http://schemas.microsoft.com/office/powerpoint/2010/main" val="2499184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dirty="0">
              <a:cs typeface="Arial" charset="0"/>
            </a:endParaRPr>
          </a:p>
        </p:txBody>
      </p:sp>
      <p:sp>
        <p:nvSpPr>
          <p:cNvPr id="4" name="Slide Number Placeholder 3"/>
          <p:cNvSpPr>
            <a:spLocks noGrp="1"/>
          </p:cNvSpPr>
          <p:nvPr>
            <p:ph type="sldNum" sz="quarter" idx="10"/>
          </p:nvPr>
        </p:nvSpPr>
        <p:spPr/>
        <p:txBody>
          <a:bodyPr/>
          <a:lstStyle/>
          <a:p>
            <a:fld id="{A73D6722-9B4D-4E29-B226-C325925A8118}" type="slidenum">
              <a:rPr lang="en-US" smtClean="0"/>
              <a:pPr/>
              <a:t>22</a:t>
            </a:fld>
            <a:endParaRPr lang="en-US" dirty="0"/>
          </a:p>
        </p:txBody>
      </p:sp>
    </p:spTree>
    <p:extLst>
      <p:ext uri="{BB962C8B-B14F-4D97-AF65-F5344CB8AC3E}">
        <p14:creationId xmlns:p14="http://schemas.microsoft.com/office/powerpoint/2010/main" val="15984887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cs typeface="Arial" charset="0"/>
              </a:rPr>
              <a:t>Diversity has been “one of the most popular business topics over the last two decades.” It ranks with modern business disciplines such as quality, leadership, and ethics. Despite this popularity, it’s also one of the most controversial and least understood topics. With its basis in civil rights legislation and social justice, the word </a:t>
            </a:r>
            <a:r>
              <a:rPr lang="en-US" i="1" dirty="0">
                <a:cs typeface="Arial" charset="0"/>
              </a:rPr>
              <a:t>diversity </a:t>
            </a:r>
            <a:r>
              <a:rPr lang="en-US" dirty="0">
                <a:cs typeface="Arial" charset="0"/>
              </a:rPr>
              <a:t>often invokes a variety of attitudes and emotional responses in people. </a:t>
            </a:r>
          </a:p>
          <a:p>
            <a:pPr eaLnBrk="1" hangingPunct="1"/>
            <a:endParaRPr lang="en-US" dirty="0">
              <a:cs typeface="Arial" charset="0"/>
            </a:endParaRPr>
          </a:p>
          <a:p>
            <a:pPr eaLnBrk="1" hangingPunct="1"/>
            <a:r>
              <a:rPr lang="en-US" dirty="0">
                <a:cs typeface="Arial" charset="0"/>
              </a:rPr>
              <a:t>So, what’s our definition of </a:t>
            </a:r>
            <a:r>
              <a:rPr lang="en-US" b="1" dirty="0">
                <a:cs typeface="Arial" charset="0"/>
              </a:rPr>
              <a:t>workplace diversity</a:t>
            </a:r>
            <a:r>
              <a:rPr lang="en-US" dirty="0">
                <a:cs typeface="Arial" charset="0"/>
              </a:rPr>
              <a:t>? We’re defining it as the ways in which people in an organization are different from and similar to one another. Notice that our definition not only focuses on the differences, but the similarities, of employees. This reinforces our belief that managers and organizations should view employees as having qualities in common as well as differences that separate them.</a:t>
            </a:r>
          </a:p>
          <a:p>
            <a:pPr eaLnBrk="1" hangingPunct="1"/>
            <a:endParaRPr lang="en-US" dirty="0">
              <a:cs typeface="Arial" charset="0"/>
            </a:endParaRPr>
          </a:p>
          <a:p>
            <a:pPr eaLnBrk="1" hangingPunct="1"/>
            <a:endParaRPr lang="en-US" dirty="0">
              <a:cs typeface="Arial" charset="0"/>
            </a:endParaRPr>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3</a:t>
            </a:fld>
            <a:endParaRPr lang="en-US" dirty="0"/>
          </a:p>
        </p:txBody>
      </p:sp>
    </p:spTree>
    <p:extLst>
      <p:ext uri="{BB962C8B-B14F-4D97-AF65-F5344CB8AC3E}">
        <p14:creationId xmlns:p14="http://schemas.microsoft.com/office/powerpoint/2010/main" val="16563378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cs typeface="Arial" charset="0"/>
              </a:rPr>
              <a:t>Diversity has traditionally been considered a term used by human resources departments, associated with fair hiring practices, discrimination, and inequality. But diversity today is considered to be so much more. Exhibit 4-1 illustrates a historical overview of how the concept and meaning of workforce diversity has evolved.</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cs typeface="Arial"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i="1" kern="1200" dirty="0">
                <a:solidFill>
                  <a:schemeClr val="tx1"/>
                </a:solidFill>
                <a:effectLst/>
                <a:latin typeface="+mn-lt"/>
                <a:ea typeface="+mn-ea"/>
                <a:cs typeface="+mn-cs"/>
              </a:rPr>
              <a:t>Source: </a:t>
            </a:r>
            <a:r>
              <a:rPr lang="en-US" sz="1200" kern="1200" dirty="0">
                <a:solidFill>
                  <a:schemeClr val="tx1"/>
                </a:solidFill>
                <a:effectLst/>
                <a:latin typeface="+mn-lt"/>
                <a:ea typeface="+mn-ea"/>
                <a:cs typeface="+mn-cs"/>
              </a:rPr>
              <a:t>Based on “The New Global Mindset: Driving </a:t>
            </a:r>
            <a:r>
              <a:rPr lang="en-US" sz="1200" kern="1200" dirty="0" err="1">
                <a:solidFill>
                  <a:schemeClr val="tx1"/>
                </a:solidFill>
                <a:effectLst/>
                <a:latin typeface="+mn-lt"/>
                <a:ea typeface="+mn-ea"/>
                <a:cs typeface="+mn-cs"/>
              </a:rPr>
              <a:t>InnovationThrough</a:t>
            </a:r>
            <a:r>
              <a:rPr lang="en-US" sz="1200" kern="1200" dirty="0">
                <a:solidFill>
                  <a:schemeClr val="tx1"/>
                </a:solidFill>
                <a:effectLst/>
                <a:latin typeface="+mn-lt"/>
                <a:ea typeface="+mn-ea"/>
                <a:cs typeface="+mn-cs"/>
              </a:rPr>
              <a:t> Diversity” by Ernst &amp;Young, January 27, 2010.</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4</a:t>
            </a:fld>
            <a:endParaRPr lang="en-US" dirty="0"/>
          </a:p>
        </p:txBody>
      </p:sp>
    </p:spTree>
    <p:extLst>
      <p:ext uri="{BB962C8B-B14F-4D97-AF65-F5344CB8AC3E}">
        <p14:creationId xmlns:p14="http://schemas.microsoft.com/office/powerpoint/2010/main" val="3826307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sz="1200" dirty="0">
                <a:cs typeface="Arial" charset="0"/>
              </a:rPr>
              <a:t>The demographic characteristics that we tend to think of when we think of diversity—age, race, gender, ethnicity, and so on—are just the tip of the iceberg. These demographic differences reflect </a:t>
            </a:r>
            <a:r>
              <a:rPr lang="en-US" sz="1200" b="1" dirty="0">
                <a:cs typeface="Arial" charset="0"/>
              </a:rPr>
              <a:t>surface-level diversity</a:t>
            </a:r>
            <a:r>
              <a:rPr lang="en-US" sz="1200" dirty="0">
                <a:cs typeface="Arial" charset="0"/>
              </a:rPr>
              <a:t>, which are easily perceived differences that may trigger certain stereotypes but that do not necessarily reflect the ways people think or feel. Such surface-level differences in characteristics can affect the way people perceive others, especially when it comes to assumptions or stereotyping.</a:t>
            </a:r>
          </a:p>
          <a:p>
            <a:pPr eaLnBrk="1" hangingPunct="1"/>
            <a:endParaRPr lang="en-US" sz="1200" dirty="0">
              <a:cs typeface="Arial" charset="0"/>
            </a:endParaRPr>
          </a:p>
          <a:p>
            <a:pPr eaLnBrk="1" hangingPunct="1"/>
            <a:r>
              <a:rPr lang="en-US" sz="1200" dirty="0">
                <a:cs typeface="Arial" charset="0"/>
              </a:rPr>
              <a:t>As people get to know one another, these surface-level differences become less important and </a:t>
            </a:r>
            <a:r>
              <a:rPr lang="en-US" sz="1200" b="1" dirty="0">
                <a:cs typeface="Arial" charset="0"/>
              </a:rPr>
              <a:t>deep-level diversity</a:t>
            </a:r>
            <a:r>
              <a:rPr lang="en-US" sz="1200" dirty="0">
                <a:cs typeface="Arial" charset="0"/>
              </a:rPr>
              <a:t>—differences in values, personality, and work preferences—becomes more important. These deep-level differences can affect the way people view organizational work rewards, communicate, react to leaders, negotiate, and generally behave at work.</a:t>
            </a:r>
          </a:p>
        </p:txBody>
      </p:sp>
      <p:sp>
        <p:nvSpPr>
          <p:cNvPr id="4" name="Slide Number Placeholder 3"/>
          <p:cNvSpPr>
            <a:spLocks noGrp="1"/>
          </p:cNvSpPr>
          <p:nvPr>
            <p:ph type="sldNum" sz="quarter" idx="10"/>
          </p:nvPr>
        </p:nvSpPr>
        <p:spPr/>
        <p:txBody>
          <a:bodyPr/>
          <a:lstStyle/>
          <a:p>
            <a:fld id="{A73D6722-9B4D-4E29-B226-C325925A8118}" type="slidenum">
              <a:rPr lang="en-US" smtClean="0"/>
              <a:pPr/>
              <a:t>5</a:t>
            </a:fld>
            <a:endParaRPr lang="en-US" dirty="0"/>
          </a:p>
        </p:txBody>
      </p:sp>
    </p:spTree>
    <p:extLst>
      <p:ext uri="{BB962C8B-B14F-4D97-AF65-F5344CB8AC3E}">
        <p14:creationId xmlns:p14="http://schemas.microsoft.com/office/powerpoint/2010/main" val="11009852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cs typeface="Arial" charset="0"/>
              </a:rPr>
              <a:t>Diversity </a:t>
            </a:r>
            <a:r>
              <a:rPr lang="en-US" i="1" dirty="0">
                <a:cs typeface="Arial" charset="0"/>
              </a:rPr>
              <a:t>is</a:t>
            </a:r>
            <a:r>
              <a:rPr lang="en-US" dirty="0">
                <a:cs typeface="Arial" charset="0"/>
              </a:rPr>
              <a:t>, after all, about people, both inside and outside the organization. The people management benefits that organizations get because of their workforce diversity efforts revolve around attracting and retaining a talented workforce.</a:t>
            </a:r>
          </a:p>
          <a:p>
            <a:pPr eaLnBrk="1" hangingPunct="1"/>
            <a:endParaRPr lang="en-US" dirty="0">
              <a:cs typeface="Arial" charset="0"/>
            </a:endParaRPr>
          </a:p>
          <a:p>
            <a:pPr eaLnBrk="1" hangingPunct="1"/>
            <a:r>
              <a:rPr lang="en-US" dirty="0">
                <a:cs typeface="Arial" charset="0"/>
              </a:rPr>
              <a:t>Performance benefits that organizations get from workforce diversity include cost savings and improvements in organizational functioning. The cost savings can be significant when organizations that cultivate a diverse workforce reduce employee turnover, absenteeism, and the chance of lawsuits.</a:t>
            </a:r>
          </a:p>
          <a:p>
            <a:pPr eaLnBrk="1" hangingPunct="1"/>
            <a:endParaRPr lang="en-US" dirty="0">
              <a:cs typeface="Arial" charset="0"/>
            </a:endParaRPr>
          </a:p>
          <a:p>
            <a:pPr eaLnBrk="1" hangingPunct="1"/>
            <a:r>
              <a:rPr lang="en-US" dirty="0">
                <a:cs typeface="Arial" charset="0"/>
              </a:rPr>
              <a:t>Organizations also benefit strategically from a diverse workforce. You have to look at managing workforce diversity as the key to extracting the best talent, performance, market share, and suppliers from a diverse country and world. One important strategic benefit is that with a diverse workforce, organizations can better anticipate and respond to changing consumer needs. Diverse employees bring a variety of points of view and approaches to opportunities, which can improve how the organization markets to diverse consumers.</a:t>
            </a:r>
          </a:p>
          <a:p>
            <a:pPr eaLnBrk="1" hangingPunct="1"/>
            <a:endParaRPr lang="en-US" dirty="0">
              <a:cs typeface="Arial" charset="0"/>
            </a:endParaRPr>
          </a:p>
        </p:txBody>
      </p:sp>
      <p:sp>
        <p:nvSpPr>
          <p:cNvPr id="4" name="Slide Number Placeholder 3"/>
          <p:cNvSpPr>
            <a:spLocks noGrp="1"/>
          </p:cNvSpPr>
          <p:nvPr>
            <p:ph type="sldNum" sz="quarter" idx="10"/>
          </p:nvPr>
        </p:nvSpPr>
        <p:spPr/>
        <p:txBody>
          <a:bodyPr/>
          <a:lstStyle/>
          <a:p>
            <a:fld id="{A73D6722-9B4D-4E29-B226-C325925A8118}" type="slidenum">
              <a:rPr lang="en-US" smtClean="0"/>
              <a:pPr/>
              <a:t>6</a:t>
            </a:fld>
            <a:endParaRPr lang="en-US" dirty="0"/>
          </a:p>
        </p:txBody>
      </p:sp>
    </p:spTree>
    <p:extLst>
      <p:ext uri="{BB962C8B-B14F-4D97-AF65-F5344CB8AC3E}">
        <p14:creationId xmlns:p14="http://schemas.microsoft.com/office/powerpoint/2010/main" val="2078633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7</a:t>
            </a:fld>
            <a:endParaRPr lang="en-US" dirty="0"/>
          </a:p>
        </p:txBody>
      </p:sp>
    </p:spTree>
    <p:extLst>
      <p:ext uri="{BB962C8B-B14F-4D97-AF65-F5344CB8AC3E}">
        <p14:creationId xmlns:p14="http://schemas.microsoft.com/office/powerpoint/2010/main" val="42146499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As the projections show, the main changes will be in the percentages of the Hispanic and white population. But the data also indicate that the Asian population will more than double. </a:t>
            </a:r>
            <a:endParaRPr lang="en-US" dirty="0"/>
          </a:p>
          <a:p>
            <a:endParaRPr lang="en-US" sz="1200" i="1"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Sources: </a:t>
            </a:r>
            <a:r>
              <a:rPr lang="en-US" sz="1200" kern="1200" dirty="0">
                <a:solidFill>
                  <a:schemeClr val="tx1"/>
                </a:solidFill>
                <a:effectLst/>
                <a:latin typeface="+mn-lt"/>
                <a:ea typeface="+mn-ea"/>
                <a:cs typeface="+mn-cs"/>
              </a:rPr>
              <a:t>Based on “Population Density by County,” U.S. Census Bureau, www. census.gov, accessed February 24, 2016; H. El Nasser, “U.S. Hispanic Population to Triple by 2050,” </a:t>
            </a:r>
            <a:r>
              <a:rPr lang="en-US" sz="1200" i="1" kern="1200" dirty="0">
                <a:solidFill>
                  <a:schemeClr val="tx1"/>
                </a:solidFill>
                <a:effectLst/>
                <a:latin typeface="+mn-lt"/>
                <a:ea typeface="+mn-ea"/>
                <a:cs typeface="+mn-cs"/>
              </a:rPr>
              <a:t>USA Today</a:t>
            </a:r>
            <a:r>
              <a:rPr lang="en-US" sz="1200" kern="1200" dirty="0">
                <a:solidFill>
                  <a:schemeClr val="tx1"/>
                </a:solidFill>
                <a:effectLst/>
                <a:latin typeface="+mn-lt"/>
                <a:ea typeface="+mn-ea"/>
                <a:cs typeface="+mn-cs"/>
              </a:rPr>
              <a:t>, February 12, 2008; and J. Passel and D. Cohn, “U.S. Population Projections: 2005–2050,” Pew Research Center, February 11, 2008. </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8</a:t>
            </a:fld>
            <a:endParaRPr lang="en-US" dirty="0"/>
          </a:p>
        </p:txBody>
      </p:sp>
    </p:spTree>
    <p:extLst>
      <p:ext uri="{BB962C8B-B14F-4D97-AF65-F5344CB8AC3E}">
        <p14:creationId xmlns:p14="http://schemas.microsoft.com/office/powerpoint/2010/main" val="2702823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As we’ve seen so far, diversity is a big issue, and an important issue, in today’s workplaces. What types of dissimilarities—that is, diversity—do we find in those workplaces? Exhibit 4-5 shows several types of workplace diversity. Let’s work our way through the different types. </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9</a:t>
            </a:fld>
            <a:endParaRPr lang="en-US" dirty="0"/>
          </a:p>
        </p:txBody>
      </p:sp>
    </p:spTree>
    <p:extLst>
      <p:ext uri="{BB962C8B-B14F-4D97-AF65-F5344CB8AC3E}">
        <p14:creationId xmlns:p14="http://schemas.microsoft.com/office/powerpoint/2010/main" val="185073095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solidFill>
              <a:srgbClr val="007F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85800" y="762000"/>
            <a:ext cx="7772400" cy="2838451"/>
          </a:xfrm>
        </p:spPr>
        <p:txBody>
          <a:bodyPr anchor="b">
            <a:noAutofit/>
          </a:bodyPr>
          <a:lstStyle>
            <a:lvl1pPr algn="l">
              <a:defRPr sz="36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2" name="Footer Placeholder 4"/>
          <p:cNvSpPr>
            <a:spLocks noGrp="1"/>
          </p:cNvSpPr>
          <p:nvPr>
            <p:ph type="ftr" sz="quarter" idx="11"/>
          </p:nvPr>
        </p:nvSpPr>
        <p:spPr>
          <a:xfrm>
            <a:off x="93969" y="6172200"/>
            <a:ext cx="8595360" cy="235463"/>
          </a:xfrm>
        </p:spPr>
        <p:txBody>
          <a:bodyPr/>
          <a:lstStyle/>
          <a:p>
            <a:r>
              <a:rPr lang="en-US" dirty="0"/>
              <a:t>Copyright © 2018 Pearson Education, Inc.</a:t>
            </a:r>
          </a:p>
        </p:txBody>
      </p:sp>
      <p:sp>
        <p:nvSpPr>
          <p:cNvPr id="4" name="Date Placeholder 3"/>
          <p:cNvSpPr>
            <a:spLocks noGrp="1"/>
          </p:cNvSpPr>
          <p:nvPr>
            <p:ph type="dt" sz="half" idx="10"/>
          </p:nvPr>
        </p:nvSpPr>
        <p:spPr/>
        <p:txBody>
          <a:bodyPr/>
          <a:lstStyle/>
          <a:p>
            <a:fld id="{BDF791E7-750C-8341-AAFB-569D9EBD860C}" type="datetime1">
              <a:rPr lang="en-US" smtClean="0"/>
              <a:pPr/>
              <a:t>10/27/2020</a:t>
            </a:fld>
            <a:endParaRPr lang="en-US" dirty="0"/>
          </a:p>
        </p:txBody>
      </p:sp>
      <p:pic>
        <p:nvPicPr>
          <p:cNvPr id="8" name="Picture 7" descr="Pearson Logo"/>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7200" y="6376789"/>
            <a:ext cx="918000" cy="279915"/>
          </a:xfrm>
          <a:prstGeom prst="rect">
            <a:avLst/>
          </a:prstGeom>
        </p:spPr>
      </p:pic>
      <p:sp>
        <p:nvSpPr>
          <p:cNvPr id="9" name="TextBox 8"/>
          <p:cNvSpPr txBox="1"/>
          <p:nvPr userDrawn="1"/>
        </p:nvSpPr>
        <p:spPr>
          <a:xfrm>
            <a:off x="1600200" y="6382512"/>
            <a:ext cx="7162800" cy="276999"/>
          </a:xfrm>
          <a:prstGeom prst="rect">
            <a:avLst/>
          </a:prstGeom>
          <a:noFill/>
        </p:spPr>
        <p:txBody>
          <a:bodyPr wrap="square" rtlCol="0">
            <a:spAutoFit/>
          </a:bodyPr>
          <a:lstStyle/>
          <a:p>
            <a:pPr marL="0" indent="0" algn="r" defTabSz="914400" rtl="0" eaLnBrk="1" latinLnBrk="0" hangingPunct="1">
              <a:spcBef>
                <a:spcPts val="0"/>
              </a:spcBef>
              <a:buClrTx/>
              <a:buFont typeface="Arial" panose="020B0604020202020204" pitchFamily="34" charset="0"/>
              <a:buNone/>
              <a:defRPr/>
            </a:pPr>
            <a:r>
              <a:rPr lang="en-US" altLang="en-US" sz="1200" kern="1200" dirty="0">
                <a:solidFill>
                  <a:schemeClr val="tx1"/>
                </a:solidFill>
                <a:latin typeface="Verdana" pitchFamily="34" charset="0"/>
                <a:ea typeface="Verdana" pitchFamily="34" charset="0"/>
                <a:cs typeface="Verdana" pitchFamily="34" charset="0"/>
              </a:rPr>
              <a:t>Copyright © 2018 Pearson Education, Ltd. All Rights Reserved</a:t>
            </a:r>
          </a:p>
        </p:txBody>
      </p:sp>
    </p:spTree>
    <p:extLst>
      <p:ext uri="{BB962C8B-B14F-4D97-AF65-F5344CB8AC3E}">
        <p14:creationId xmlns:p14="http://schemas.microsoft.com/office/powerpoint/2010/main" val="8879806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8" name="Footer Placeholder 2"/>
          <p:cNvSpPr>
            <a:spLocks noGrp="1"/>
          </p:cNvSpPr>
          <p:nvPr>
            <p:ph type="ftr" sz="quarter" idx="11"/>
          </p:nvPr>
        </p:nvSpPr>
        <p:spPr>
          <a:xfrm>
            <a:off x="93969" y="6172200"/>
            <a:ext cx="8595360" cy="235463"/>
          </a:xfrm>
        </p:spPr>
        <p:txBody>
          <a:bodyPr/>
          <a:lstStyle/>
          <a:p>
            <a:r>
              <a:rPr lang="en-US" dirty="0"/>
              <a:t>Copyright © 2018 Pearson Education, Inc.</a:t>
            </a:r>
          </a:p>
        </p:txBody>
      </p:sp>
      <p:sp>
        <p:nvSpPr>
          <p:cNvPr id="2" name="Date Placeholder 1"/>
          <p:cNvSpPr>
            <a:spLocks noGrp="1"/>
          </p:cNvSpPr>
          <p:nvPr>
            <p:ph type="dt" sz="half" idx="10"/>
          </p:nvPr>
        </p:nvSpPr>
        <p:spPr/>
        <p:txBody>
          <a:bodyPr/>
          <a:lstStyle>
            <a:lvl1pPr>
              <a:defRPr>
                <a:solidFill>
                  <a:schemeClr val="tx1"/>
                </a:solidFill>
              </a:defRPr>
            </a:lvl1pPr>
          </a:lstStyle>
          <a:p>
            <a:fld id="{E1C2AD04-9B57-CD4E-ACCE-94DAA54D9932}" type="datetime1">
              <a:rPr lang="en-US" smtClean="0"/>
              <a:pPr/>
              <a:t>10/27/2020</a:t>
            </a:fld>
            <a:endParaRPr lang="en-US" dirty="0"/>
          </a:p>
        </p:txBody>
      </p:sp>
      <p:sp>
        <p:nvSpPr>
          <p:cNvPr id="10" name="TextBox 9"/>
          <p:cNvSpPr txBox="1"/>
          <p:nvPr userDrawn="1"/>
        </p:nvSpPr>
        <p:spPr>
          <a:xfrm>
            <a:off x="1600200" y="6382512"/>
            <a:ext cx="7162800" cy="276999"/>
          </a:xfrm>
          <a:prstGeom prst="rect">
            <a:avLst/>
          </a:prstGeom>
          <a:noFill/>
        </p:spPr>
        <p:txBody>
          <a:bodyPr wrap="square" rtlCol="0">
            <a:spAutoFit/>
          </a:bodyPr>
          <a:lstStyle/>
          <a:p>
            <a:pPr marL="0" indent="0" algn="r" defTabSz="914400" rtl="0" eaLnBrk="1" latinLnBrk="0" hangingPunct="1">
              <a:spcBef>
                <a:spcPts val="0"/>
              </a:spcBef>
              <a:buClrTx/>
              <a:buFont typeface="Arial" panose="020B0604020202020204" pitchFamily="34" charset="0"/>
              <a:buNone/>
              <a:defRPr/>
            </a:pPr>
            <a:r>
              <a:rPr lang="en-US" altLang="en-US" sz="1200" kern="1200" dirty="0">
                <a:solidFill>
                  <a:schemeClr val="tx1"/>
                </a:solidFill>
                <a:latin typeface="Verdana" pitchFamily="34" charset="0"/>
                <a:ea typeface="Verdana" pitchFamily="34" charset="0"/>
                <a:cs typeface="Verdana" pitchFamily="34" charset="0"/>
              </a:rPr>
              <a:t>Copyright © 2018 Pearson Education, Ltd. All Rights Reserved</a:t>
            </a:r>
          </a:p>
        </p:txBody>
      </p:sp>
      <p:pic>
        <p:nvPicPr>
          <p:cNvPr id="12" name="Picture 11" descr="Pearson Logo"/>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7200" y="6376789"/>
            <a:ext cx="918000" cy="279915"/>
          </a:xfrm>
          <a:prstGeom prst="rect">
            <a:avLst/>
          </a:prstGeom>
        </p:spPr>
      </p:pic>
    </p:spTree>
    <p:extLst>
      <p:ext uri="{BB962C8B-B14F-4D97-AF65-F5344CB8AC3E}">
        <p14:creationId xmlns:p14="http://schemas.microsoft.com/office/powerpoint/2010/main" val="37111366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userDrawn="1">
  <p:cSld name="1_Chapter Opener">
    <p:spTree>
      <p:nvGrpSpPr>
        <p:cNvPr id="1" name=""/>
        <p:cNvGrpSpPr/>
        <p:nvPr/>
      </p:nvGrpSpPr>
      <p:grpSpPr>
        <a:xfrm>
          <a:off x="0" y="0"/>
          <a:ext cx="0" cy="0"/>
          <a:chOff x="0" y="0"/>
          <a:chExt cx="0" cy="0"/>
        </a:xfrm>
      </p:grpSpPr>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0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30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sz="2200"/>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sp>
        <p:nvSpPr>
          <p:cNvPr id="14" name="Title 13"/>
          <p:cNvSpPr>
            <a:spLocks noGrp="1"/>
          </p:cNvSpPr>
          <p:nvPr>
            <p:ph type="title"/>
          </p:nvPr>
        </p:nvSpPr>
        <p:spPr>
          <a:xfrm>
            <a:off x="457200" y="215372"/>
            <a:ext cx="8229600" cy="621792"/>
          </a:xfrm>
        </p:spPr>
        <p:txBody>
          <a:bodyPr anchor="t" anchorCtr="0"/>
          <a:lstStyle/>
          <a:p>
            <a:r>
              <a:rPr lang="en-US" dirty="0"/>
              <a:t>Click to edit Master title style</a:t>
            </a:r>
          </a:p>
        </p:txBody>
      </p:sp>
      <p:sp>
        <p:nvSpPr>
          <p:cNvPr id="15" name="Date Placeholder 14"/>
          <p:cNvSpPr>
            <a:spLocks noGrp="1"/>
          </p:cNvSpPr>
          <p:nvPr>
            <p:ph type="dt" sz="half" idx="16"/>
          </p:nvPr>
        </p:nvSpPr>
        <p:spPr/>
        <p:txBody>
          <a:bodyPr/>
          <a:lstStyle/>
          <a:p>
            <a:fld id="{A9DF6EFB-3F44-496C-A842-1E0B3D3B975A}" type="datetimeFigureOut">
              <a:rPr lang="en-US" smtClean="0"/>
              <a:pPr/>
              <a:t>10/27/2020</a:t>
            </a:fld>
            <a:endParaRPr lang="en-US" dirty="0"/>
          </a:p>
        </p:txBody>
      </p:sp>
      <p:sp>
        <p:nvSpPr>
          <p:cNvPr id="18" name="Footer Placeholder 17"/>
          <p:cNvSpPr>
            <a:spLocks noGrp="1"/>
          </p:cNvSpPr>
          <p:nvPr>
            <p:ph type="ftr" sz="quarter" idx="18"/>
          </p:nvPr>
        </p:nvSpPr>
        <p:spPr/>
        <p:txBody>
          <a:bodyPr/>
          <a:lstStyle/>
          <a:p>
            <a:endParaRPr lang="en-US" dirty="0"/>
          </a:p>
        </p:txBody>
      </p:sp>
      <p:pic>
        <p:nvPicPr>
          <p:cNvPr id="11" name="Picture 10" descr="Pearson Logo"/>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7200" y="6376789"/>
            <a:ext cx="918000" cy="279915"/>
          </a:xfrm>
          <a:prstGeom prst="rect">
            <a:avLst/>
          </a:prstGeom>
        </p:spPr>
      </p:pic>
      <p:sp>
        <p:nvSpPr>
          <p:cNvPr id="13" name="TextBox 12"/>
          <p:cNvSpPr txBox="1"/>
          <p:nvPr userDrawn="1"/>
        </p:nvSpPr>
        <p:spPr>
          <a:xfrm>
            <a:off x="1600200" y="6382512"/>
            <a:ext cx="7162800" cy="276999"/>
          </a:xfrm>
          <a:prstGeom prst="rect">
            <a:avLst/>
          </a:prstGeom>
          <a:noFill/>
        </p:spPr>
        <p:txBody>
          <a:bodyPr wrap="square" rtlCol="0">
            <a:spAutoFit/>
          </a:bodyPr>
          <a:lstStyle/>
          <a:p>
            <a:pPr marL="0" indent="0" algn="r" defTabSz="914400" rtl="0" eaLnBrk="1" latinLnBrk="0" hangingPunct="1">
              <a:spcBef>
                <a:spcPts val="0"/>
              </a:spcBef>
              <a:buClrTx/>
              <a:buFont typeface="Arial" panose="020B0604020202020204" pitchFamily="34" charset="0"/>
              <a:buNone/>
              <a:defRPr/>
            </a:pPr>
            <a:r>
              <a:rPr lang="en-US" altLang="en-US" sz="1200" kern="1200" dirty="0">
                <a:solidFill>
                  <a:schemeClr val="tx1"/>
                </a:solidFill>
                <a:latin typeface="Verdana" pitchFamily="34" charset="0"/>
                <a:ea typeface="Verdana" pitchFamily="34" charset="0"/>
                <a:cs typeface="Verdana" pitchFamily="34" charset="0"/>
              </a:rPr>
              <a:t>Copyright © 2018 Pearson Education, Ltd. All Rights Reserved</a:t>
            </a:r>
          </a:p>
        </p:txBody>
      </p:sp>
    </p:spTree>
    <p:extLst>
      <p:ext uri="{BB962C8B-B14F-4D97-AF65-F5344CB8AC3E}">
        <p14:creationId xmlns:p14="http://schemas.microsoft.com/office/powerpoint/2010/main" val="28076250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1" name="Title 10"/>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0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30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sz="2200"/>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sp>
        <p:nvSpPr>
          <p:cNvPr id="16" name="Footer Placeholder 2"/>
          <p:cNvSpPr>
            <a:spLocks noGrp="1"/>
          </p:cNvSpPr>
          <p:nvPr>
            <p:ph type="ftr" sz="quarter" idx="10"/>
          </p:nvPr>
        </p:nvSpPr>
        <p:spPr>
          <a:xfrm>
            <a:off x="93969" y="6165337"/>
            <a:ext cx="8595360" cy="235463"/>
          </a:xfrm>
        </p:spPr>
        <p:txBody>
          <a:bodyPr/>
          <a:lstStyle/>
          <a:p>
            <a:r>
              <a:rPr lang="en-US" dirty="0"/>
              <a:t>Copyright © 2018 Pearson Education, Inc.</a:t>
            </a:r>
          </a:p>
        </p:txBody>
      </p:sp>
      <p:sp>
        <p:nvSpPr>
          <p:cNvPr id="4" name="Date Placeholder 3"/>
          <p:cNvSpPr>
            <a:spLocks noGrp="1"/>
          </p:cNvSpPr>
          <p:nvPr>
            <p:ph type="dt" sz="half" idx="11"/>
          </p:nvPr>
        </p:nvSpPr>
        <p:spPr/>
        <p:txBody>
          <a:bodyPr/>
          <a:lstStyle/>
          <a:p>
            <a:fld id="{42FB9264-E59D-4043-9483-B863A08BF7FA}" type="datetime1">
              <a:rPr lang="en-US" smtClean="0"/>
              <a:pPr/>
              <a:t>10/27/2020</a:t>
            </a:fld>
            <a:endParaRPr lang="en-US" dirty="0"/>
          </a:p>
        </p:txBody>
      </p:sp>
      <p:pic>
        <p:nvPicPr>
          <p:cNvPr id="12" name="Picture 11" descr="Pearson Logo"/>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7200" y="6376789"/>
            <a:ext cx="918000" cy="279915"/>
          </a:xfrm>
          <a:prstGeom prst="rect">
            <a:avLst/>
          </a:prstGeom>
        </p:spPr>
      </p:pic>
      <p:sp>
        <p:nvSpPr>
          <p:cNvPr id="13" name="TextBox 12"/>
          <p:cNvSpPr txBox="1"/>
          <p:nvPr userDrawn="1"/>
        </p:nvSpPr>
        <p:spPr>
          <a:xfrm>
            <a:off x="1600200" y="6382512"/>
            <a:ext cx="7162800" cy="276999"/>
          </a:xfrm>
          <a:prstGeom prst="rect">
            <a:avLst/>
          </a:prstGeom>
          <a:noFill/>
        </p:spPr>
        <p:txBody>
          <a:bodyPr wrap="square" rtlCol="0">
            <a:spAutoFit/>
          </a:bodyPr>
          <a:lstStyle/>
          <a:p>
            <a:pPr marL="0" indent="0" algn="r" defTabSz="914400" rtl="0" eaLnBrk="1" latinLnBrk="0" hangingPunct="1">
              <a:spcBef>
                <a:spcPts val="0"/>
              </a:spcBef>
              <a:buClrTx/>
              <a:buFont typeface="Arial" panose="020B0604020202020204" pitchFamily="34" charset="0"/>
              <a:buNone/>
              <a:defRPr/>
            </a:pPr>
            <a:r>
              <a:rPr lang="en-US" altLang="en-US" sz="1200" kern="1200" dirty="0">
                <a:solidFill>
                  <a:schemeClr val="tx1"/>
                </a:solidFill>
                <a:latin typeface="Verdana" pitchFamily="34" charset="0"/>
                <a:ea typeface="Verdana" pitchFamily="34" charset="0"/>
                <a:cs typeface="Verdana" pitchFamily="34" charset="0"/>
              </a:rPr>
              <a:t>Copyright © 2018 Pearson Education, Ltd. All Rights Reserved</a:t>
            </a:r>
          </a:p>
        </p:txBody>
      </p:sp>
    </p:spTree>
    <p:extLst>
      <p:ext uri="{BB962C8B-B14F-4D97-AF65-F5344CB8AC3E}">
        <p14:creationId xmlns:p14="http://schemas.microsoft.com/office/powerpoint/2010/main" val="29810628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Click to add Learning Objective(s)</a:t>
            </a:r>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2" name="Footer Placeholder 2"/>
          <p:cNvSpPr>
            <a:spLocks noGrp="1"/>
          </p:cNvSpPr>
          <p:nvPr>
            <p:ph type="ftr" sz="quarter" idx="10"/>
          </p:nvPr>
        </p:nvSpPr>
        <p:spPr>
          <a:xfrm>
            <a:off x="93969" y="6172200"/>
            <a:ext cx="8595360" cy="235463"/>
          </a:xfrm>
        </p:spPr>
        <p:txBody>
          <a:bodyPr/>
          <a:lstStyle/>
          <a:p>
            <a:r>
              <a:rPr lang="en-US" dirty="0"/>
              <a:t>Copyright © 2018 Pearson Education, Inc.</a:t>
            </a:r>
          </a:p>
        </p:txBody>
      </p:sp>
      <p:sp>
        <p:nvSpPr>
          <p:cNvPr id="4" name="Date Placeholder 3"/>
          <p:cNvSpPr>
            <a:spLocks noGrp="1"/>
          </p:cNvSpPr>
          <p:nvPr>
            <p:ph type="dt" sz="half" idx="11"/>
          </p:nvPr>
        </p:nvSpPr>
        <p:spPr/>
        <p:txBody>
          <a:bodyPr/>
          <a:lstStyle/>
          <a:p>
            <a:fld id="{2C3A0B96-8BDC-3940-87A4-7335ADF41F82}" type="datetime1">
              <a:rPr lang="en-US" smtClean="0"/>
              <a:pPr/>
              <a:t>10/27/2020</a:t>
            </a:fld>
            <a:endParaRPr lang="en-US" dirty="0"/>
          </a:p>
        </p:txBody>
      </p:sp>
    </p:spTree>
    <p:extLst>
      <p:ext uri="{BB962C8B-B14F-4D97-AF65-F5344CB8AC3E}">
        <p14:creationId xmlns:p14="http://schemas.microsoft.com/office/powerpoint/2010/main" val="11524630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buClr>
                <a:srgbClr val="007FA3"/>
              </a:buClr>
              <a:buSzPct val="100000"/>
              <a:defRPr/>
            </a:lvl1pPr>
            <a:lvl2pPr>
              <a:buClr>
                <a:srgbClr val="007FA3"/>
              </a:buClr>
              <a:defRPr/>
            </a:lvl2pPr>
            <a:lvl3pPr>
              <a:buClr>
                <a:srgbClr val="007FA3"/>
              </a:buClr>
              <a:defRPr/>
            </a:lvl3pPr>
            <a:lvl4pPr>
              <a:buClr>
                <a:srgbClr val="007FA3"/>
              </a:buClr>
              <a:defRPr/>
            </a:lvl4pPr>
            <a:lvl5pPr>
              <a:buClr>
                <a:srgbClr val="007FA3"/>
              </a:buClr>
              <a:defRPr/>
            </a:lvl5pPr>
            <a:lvl6pPr>
              <a:buClr>
                <a:srgbClr val="007FA3"/>
              </a:buClr>
              <a:defRPr/>
            </a:lvl6pPr>
            <a:lvl7pPr>
              <a:buClr>
                <a:srgbClr val="007FA3"/>
              </a:buClr>
              <a:defRPr/>
            </a:lvl7pPr>
            <a:lvl8pPr>
              <a:buClr>
                <a:srgbClr val="007FA3"/>
              </a:buClr>
              <a:defRPr/>
            </a:lvl8pPr>
            <a:lvl9pPr>
              <a:buClr>
                <a:srgbClr val="007FA3"/>
              </a:buCl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6" name="Footer Placeholder 4"/>
          <p:cNvSpPr>
            <a:spLocks noGrp="1"/>
          </p:cNvSpPr>
          <p:nvPr>
            <p:ph type="ftr" sz="quarter" idx="11"/>
          </p:nvPr>
        </p:nvSpPr>
        <p:spPr>
          <a:xfrm>
            <a:off x="93969" y="6172200"/>
            <a:ext cx="8595360" cy="235463"/>
          </a:xfrm>
        </p:spPr>
        <p:txBody>
          <a:bodyPr/>
          <a:lstStyle/>
          <a:p>
            <a:r>
              <a:rPr lang="en-US" dirty="0"/>
              <a:t>Copyright © 2018 Pearson Education, Inc.</a:t>
            </a:r>
          </a:p>
        </p:txBody>
      </p:sp>
      <p:sp>
        <p:nvSpPr>
          <p:cNvPr id="9" name="Date Placeholder 3"/>
          <p:cNvSpPr>
            <a:spLocks noGrp="1"/>
          </p:cNvSpPr>
          <p:nvPr>
            <p:ph type="dt" sz="half" idx="10"/>
          </p:nvPr>
        </p:nvSpPr>
        <p:spPr>
          <a:xfrm>
            <a:off x="6335713" y="113072"/>
            <a:ext cx="2133600" cy="182880"/>
          </a:xfrm>
        </p:spPr>
        <p:txBody>
          <a:bodyPr/>
          <a:lstStyle/>
          <a:p>
            <a:fld id="{69344A15-F0EB-274C-BCBE-62AA675174CC}" type="datetime1">
              <a:rPr lang="en-US" smtClean="0"/>
              <a:pPr/>
              <a:t>10/27/2020</a:t>
            </a:fld>
            <a:endParaRPr lang="en-US" dirty="0"/>
          </a:p>
        </p:txBody>
      </p:sp>
    </p:spTree>
    <p:extLst>
      <p:ext uri="{BB962C8B-B14F-4D97-AF65-F5344CB8AC3E}">
        <p14:creationId xmlns:p14="http://schemas.microsoft.com/office/powerpoint/2010/main" val="12109093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marL="118872" indent="-118872">
              <a:buClr>
                <a:srgbClr val="007FA3"/>
              </a:buClr>
              <a:buSzPct val="25000"/>
              <a:defRPr sz="1600"/>
            </a:lvl1pPr>
            <a:lvl2pPr marL="569913" indent="-285750">
              <a:buClr>
                <a:srgbClr val="007FA3"/>
              </a:buClr>
              <a:defRPr sz="1600"/>
            </a:lvl2pPr>
            <a:lvl3pPr>
              <a:buClr>
                <a:srgbClr val="007FA3"/>
              </a:buClr>
              <a:defRPr sz="1600"/>
            </a:lvl3pPr>
            <a:lvl4pPr>
              <a:buClr>
                <a:srgbClr val="007FA3"/>
              </a:buClr>
              <a:defRPr sz="1600"/>
            </a:lvl4pPr>
            <a:lvl5pPr>
              <a:buClr>
                <a:srgbClr val="007FA3"/>
              </a:buClr>
              <a:defRPr sz="1600"/>
            </a:lvl5pPr>
            <a:lvl6pPr>
              <a:buClr>
                <a:srgbClr val="007FA3"/>
              </a:buClr>
              <a:defRPr sz="1600"/>
            </a:lvl6pPr>
            <a:lvl7pPr>
              <a:buClr>
                <a:srgbClr val="007FA3"/>
              </a:buClr>
              <a:defRPr sz="1600"/>
            </a:lvl7pPr>
            <a:lvl8pPr>
              <a:buClr>
                <a:srgbClr val="007FA3"/>
              </a:buClr>
              <a:defRPr sz="1600"/>
            </a:lvl8pPr>
            <a:lvl9pPr>
              <a:buClr>
                <a:srgbClr val="007FA3"/>
              </a:buCl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0" name="Footer Placeholder 4"/>
          <p:cNvSpPr>
            <a:spLocks noGrp="1"/>
          </p:cNvSpPr>
          <p:nvPr>
            <p:ph type="ftr" sz="quarter" idx="11"/>
          </p:nvPr>
        </p:nvSpPr>
        <p:spPr>
          <a:xfrm>
            <a:off x="93969" y="6172200"/>
            <a:ext cx="8595360" cy="235463"/>
          </a:xfrm>
        </p:spPr>
        <p:txBody>
          <a:bodyPr/>
          <a:lstStyle/>
          <a:p>
            <a:r>
              <a:rPr lang="en-US" dirty="0"/>
              <a:t>Copyright © 2018 Pearson Education, Inc.</a:t>
            </a:r>
          </a:p>
        </p:txBody>
      </p:sp>
      <p:sp>
        <p:nvSpPr>
          <p:cNvPr id="4" name="Date Placeholder 3"/>
          <p:cNvSpPr>
            <a:spLocks noGrp="1"/>
          </p:cNvSpPr>
          <p:nvPr>
            <p:ph type="dt" sz="half" idx="10"/>
          </p:nvPr>
        </p:nvSpPr>
        <p:spPr/>
        <p:txBody>
          <a:bodyPr/>
          <a:lstStyle/>
          <a:p>
            <a:fld id="{309878BC-7C7D-8B4D-8C72-5012D25A75FF}" type="datetime1">
              <a:rPr lang="en-US" smtClean="0"/>
              <a:pPr/>
              <a:t>10/27/2020</a:t>
            </a:fld>
            <a:endParaRPr lang="en-US" dirty="0"/>
          </a:p>
        </p:txBody>
      </p:sp>
    </p:spTree>
    <p:extLst>
      <p:ext uri="{BB962C8B-B14F-4D97-AF65-F5344CB8AC3E}">
        <p14:creationId xmlns:p14="http://schemas.microsoft.com/office/powerpoint/2010/main" val="2752008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3400">
                <a:solidFill>
                  <a:srgbClr val="007FA3"/>
                </a:solidFill>
              </a:defRPr>
            </a:lvl1pPr>
          </a:lstStyle>
          <a:p>
            <a:r>
              <a:rPr lang="en-US" dirty="0"/>
              <a:t>Click to add figure number and title</a:t>
            </a:r>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8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a:t>Click to add caption</a:t>
            </a:r>
          </a:p>
        </p:txBody>
      </p:sp>
      <p:sp>
        <p:nvSpPr>
          <p:cNvPr id="11"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a:xfrm>
            <a:off x="6335713" y="137160"/>
            <a:ext cx="2133600" cy="182880"/>
          </a:xfrm>
        </p:spPr>
        <p:txBody>
          <a:bodyPr/>
          <a:lstStyle>
            <a:lvl1pPr>
              <a:defRPr>
                <a:solidFill>
                  <a:schemeClr val="tx1"/>
                </a:solidFill>
              </a:defRPr>
            </a:lvl1pPr>
          </a:lstStyle>
          <a:p>
            <a:endParaRPr lang="en-US" dirty="0"/>
          </a:p>
        </p:txBody>
      </p:sp>
      <p:sp>
        <p:nvSpPr>
          <p:cNvPr id="9" name="TextBox 8"/>
          <p:cNvSpPr txBox="1"/>
          <p:nvPr userDrawn="1"/>
        </p:nvSpPr>
        <p:spPr>
          <a:xfrm>
            <a:off x="1600200" y="6382512"/>
            <a:ext cx="7162800" cy="276999"/>
          </a:xfrm>
          <a:prstGeom prst="rect">
            <a:avLst/>
          </a:prstGeom>
          <a:noFill/>
        </p:spPr>
        <p:txBody>
          <a:bodyPr wrap="square" rtlCol="0">
            <a:spAutoFit/>
          </a:bodyPr>
          <a:lstStyle/>
          <a:p>
            <a:pPr marL="0" indent="0" algn="r" defTabSz="914400" rtl="0" eaLnBrk="1" latinLnBrk="0" hangingPunct="1">
              <a:spcBef>
                <a:spcPts val="0"/>
              </a:spcBef>
              <a:buClrTx/>
              <a:buFont typeface="Arial" panose="020B0604020202020204" pitchFamily="34" charset="0"/>
              <a:buNone/>
              <a:defRPr/>
            </a:pPr>
            <a:r>
              <a:rPr lang="en-US" altLang="en-US" sz="1200" kern="1200" dirty="0">
                <a:solidFill>
                  <a:schemeClr val="tx1"/>
                </a:solidFill>
                <a:latin typeface="Verdana" pitchFamily="34" charset="0"/>
                <a:ea typeface="Verdana" pitchFamily="34" charset="0"/>
                <a:cs typeface="Verdana" pitchFamily="34" charset="0"/>
              </a:rPr>
              <a:t>Copyright © 2018 Pearson Education, Ltd. All Rights Reserved</a:t>
            </a:r>
          </a:p>
        </p:txBody>
      </p:sp>
      <p:pic>
        <p:nvPicPr>
          <p:cNvPr id="12" name="Picture 11" descr="Pearson Logo"/>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7200" y="6376789"/>
            <a:ext cx="918000" cy="279915"/>
          </a:xfrm>
          <a:prstGeom prst="rect">
            <a:avLst/>
          </a:prstGeom>
        </p:spPr>
      </p:pic>
    </p:spTree>
    <p:extLst>
      <p:ext uri="{BB962C8B-B14F-4D97-AF65-F5344CB8AC3E}">
        <p14:creationId xmlns:p14="http://schemas.microsoft.com/office/powerpoint/2010/main" val="22037960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9624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93969" y="6172200"/>
            <a:ext cx="8595360" cy="235463"/>
          </a:xfrm>
        </p:spPr>
        <p:txBody>
          <a:bodyPr/>
          <a:lstStyle/>
          <a:p>
            <a:r>
              <a:rPr lang="en-US" dirty="0"/>
              <a:t>Copyright © 2018 Pearson Education, Inc.</a:t>
            </a:r>
          </a:p>
        </p:txBody>
      </p:sp>
      <p:sp>
        <p:nvSpPr>
          <p:cNvPr id="4" name="Date Placeholder 3"/>
          <p:cNvSpPr>
            <a:spLocks noGrp="1"/>
          </p:cNvSpPr>
          <p:nvPr>
            <p:ph type="dt" sz="half" idx="10"/>
          </p:nvPr>
        </p:nvSpPr>
        <p:spPr/>
        <p:txBody>
          <a:bodyPr/>
          <a:lstStyle/>
          <a:p>
            <a:fld id="{F71CB5E4-2482-7B44-B2CD-545334C269B9}" type="datetime1">
              <a:rPr lang="en-US" smtClean="0"/>
              <a:pPr/>
              <a:t>10/27/2020</a:t>
            </a:fld>
            <a:endParaRPr lang="en-US" dirty="0"/>
          </a:p>
        </p:txBody>
      </p:sp>
    </p:spTree>
    <p:extLst>
      <p:ext uri="{BB962C8B-B14F-4D97-AF65-F5344CB8AC3E}">
        <p14:creationId xmlns:p14="http://schemas.microsoft.com/office/powerpoint/2010/main" val="31547999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3400" b="1" cap="none" baseline="0">
                <a:solidFill>
                  <a:srgbClr val="007FA3"/>
                </a:solidFill>
              </a:defRPr>
            </a:lvl1pPr>
          </a:lstStyle>
          <a:p>
            <a:r>
              <a:rPr lang="en-US" dirty="0"/>
              <a:t>Click to edit Master title style</a:t>
            </a:r>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1600">
                <a:solidFill>
                  <a:srgbClr val="007FA3"/>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9" name="Footer Placeholder 4"/>
          <p:cNvSpPr>
            <a:spLocks noGrp="1"/>
          </p:cNvSpPr>
          <p:nvPr>
            <p:ph type="ftr" sz="quarter" idx="11"/>
          </p:nvPr>
        </p:nvSpPr>
        <p:spPr>
          <a:xfrm>
            <a:off x="93969" y="6172200"/>
            <a:ext cx="8595360" cy="235463"/>
          </a:xfrm>
        </p:spPr>
        <p:txBody>
          <a:bodyPr/>
          <a:lstStyle/>
          <a:p>
            <a:r>
              <a:rPr lang="en-US" dirty="0"/>
              <a:t>Copyright © 2018 Pearson Education, Inc.</a:t>
            </a:r>
          </a:p>
        </p:txBody>
      </p:sp>
      <p:sp>
        <p:nvSpPr>
          <p:cNvPr id="4" name="Date Placeholder 3"/>
          <p:cNvSpPr>
            <a:spLocks noGrp="1"/>
          </p:cNvSpPr>
          <p:nvPr>
            <p:ph type="dt" sz="half" idx="10"/>
          </p:nvPr>
        </p:nvSpPr>
        <p:spPr/>
        <p:txBody>
          <a:bodyPr/>
          <a:lstStyle/>
          <a:p>
            <a:fld id="{2233C098-7E69-2F4E-8219-6B630AF7AB62}" type="datetime1">
              <a:rPr lang="en-US" smtClean="0"/>
              <a:pPr/>
              <a:t>10/27/2020</a:t>
            </a:fld>
            <a:endParaRPr lang="en-US" dirty="0"/>
          </a:p>
        </p:txBody>
      </p:sp>
    </p:spTree>
    <p:extLst>
      <p:ext uri="{BB962C8B-B14F-4D97-AF65-F5344CB8AC3E}">
        <p14:creationId xmlns:p14="http://schemas.microsoft.com/office/powerpoint/2010/main" val="37547041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Click to edit Master title style</a:t>
            </a:r>
          </a:p>
        </p:txBody>
      </p:sp>
      <p:sp>
        <p:nvSpPr>
          <p:cNvPr id="9" name="Footer Placeholder 3"/>
          <p:cNvSpPr>
            <a:spLocks noGrp="1"/>
          </p:cNvSpPr>
          <p:nvPr>
            <p:ph type="ftr" sz="quarter" idx="11"/>
          </p:nvPr>
        </p:nvSpPr>
        <p:spPr>
          <a:xfrm>
            <a:off x="93969" y="6172200"/>
            <a:ext cx="8595360" cy="235463"/>
          </a:xfrm>
        </p:spPr>
        <p:txBody>
          <a:bodyPr/>
          <a:lstStyle/>
          <a:p>
            <a:r>
              <a:rPr lang="en-US" dirty="0"/>
              <a:t>Copyright © 2018 Pearson Education, Inc.</a:t>
            </a:r>
          </a:p>
        </p:txBody>
      </p:sp>
      <p:sp>
        <p:nvSpPr>
          <p:cNvPr id="3" name="Date Placeholder 2"/>
          <p:cNvSpPr>
            <a:spLocks noGrp="1"/>
          </p:cNvSpPr>
          <p:nvPr>
            <p:ph type="dt" sz="half" idx="10"/>
          </p:nvPr>
        </p:nvSpPr>
        <p:spPr/>
        <p:txBody>
          <a:bodyPr/>
          <a:lstStyle/>
          <a:p>
            <a:fld id="{FAA56894-5F48-BC43-8C04-BBB42A2EF5DA}" type="datetime1">
              <a:rPr lang="en-US" smtClean="0"/>
              <a:pPr/>
              <a:t>10/27/2020</a:t>
            </a:fld>
            <a:endParaRPr lang="en-US" dirty="0"/>
          </a:p>
        </p:txBody>
      </p:sp>
    </p:spTree>
    <p:extLst>
      <p:ext uri="{BB962C8B-B14F-4D97-AF65-F5344CB8AC3E}">
        <p14:creationId xmlns:p14="http://schemas.microsoft.com/office/powerpoint/2010/main" val="18551265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a:t>Click to edit </a:t>
            </a:r>
            <a:br>
              <a:rPr lang="en-US" dirty="0"/>
            </a:br>
            <a:r>
              <a:rPr lang="en-US" dirty="0"/>
              <a:t>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1" name="Footer Placeholder 4"/>
          <p:cNvSpPr>
            <a:spLocks noGrp="1"/>
          </p:cNvSpPr>
          <p:nvPr>
            <p:ph type="ftr" sz="quarter" idx="3"/>
          </p:nvPr>
        </p:nvSpPr>
        <p:spPr>
          <a:xfrm>
            <a:off x="93969" y="6172200"/>
            <a:ext cx="8595360" cy="235463"/>
          </a:xfrm>
          <a:prstGeom prst="rect">
            <a:avLst/>
          </a:prstGeom>
        </p:spPr>
        <p:txBody>
          <a:bodyPr vert="horz" lIns="0" tIns="0" rIns="0" bIns="0" rtlCol="0" anchor="b"/>
          <a:lstStyle>
            <a:lvl1pPr algn="l">
              <a:defRPr sz="1100">
                <a:solidFill>
                  <a:schemeClr val="tx1"/>
                </a:solidFill>
              </a:defRPr>
            </a:lvl1pPr>
          </a:lstStyle>
          <a:p>
            <a:r>
              <a:rPr lang="en-US" dirty="0"/>
              <a:t>Copyright © 2018 Pearson Education, Inc.</a:t>
            </a:r>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D4DCA001-C90D-F048-B3C0-108AEB1AC539}" type="datetime1">
              <a:rPr lang="en-US" smtClean="0"/>
              <a:pPr/>
              <a:t>10/27/2020</a:t>
            </a:fld>
            <a:endParaRPr lang="en-US" dirty="0"/>
          </a:p>
        </p:txBody>
      </p:sp>
      <p:pic>
        <p:nvPicPr>
          <p:cNvPr id="7" name="Picture 6" descr="Pearson Logo"/>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457200" y="6376789"/>
            <a:ext cx="918000" cy="279915"/>
          </a:xfrm>
          <a:prstGeom prst="rect">
            <a:avLst/>
          </a:prstGeom>
        </p:spPr>
      </p:pic>
      <p:sp>
        <p:nvSpPr>
          <p:cNvPr id="8" name="TextBox 7"/>
          <p:cNvSpPr txBox="1"/>
          <p:nvPr userDrawn="1"/>
        </p:nvSpPr>
        <p:spPr>
          <a:xfrm>
            <a:off x="1600200" y="6382512"/>
            <a:ext cx="7162800" cy="276999"/>
          </a:xfrm>
          <a:prstGeom prst="rect">
            <a:avLst/>
          </a:prstGeom>
          <a:noFill/>
        </p:spPr>
        <p:txBody>
          <a:bodyPr wrap="square" rtlCol="0">
            <a:spAutoFit/>
          </a:bodyPr>
          <a:lstStyle/>
          <a:p>
            <a:pPr marL="0" indent="0" algn="r" defTabSz="914400" rtl="0" eaLnBrk="1" latinLnBrk="0" hangingPunct="1">
              <a:spcBef>
                <a:spcPts val="0"/>
              </a:spcBef>
              <a:buClrTx/>
              <a:buFont typeface="Arial" panose="020B0604020202020204" pitchFamily="34" charset="0"/>
              <a:buNone/>
              <a:defRPr/>
            </a:pPr>
            <a:r>
              <a:rPr lang="en-US" altLang="en-US" sz="1200" kern="1200" dirty="0">
                <a:solidFill>
                  <a:schemeClr val="tx1"/>
                </a:solidFill>
                <a:latin typeface="Verdana" pitchFamily="34" charset="0"/>
                <a:ea typeface="Verdana" pitchFamily="34" charset="0"/>
                <a:cs typeface="Verdana" pitchFamily="34" charset="0"/>
              </a:rPr>
              <a:t>Copyright © 2018 Pearson Education, Ltd. All Rights Reserved</a:t>
            </a:r>
          </a:p>
        </p:txBody>
      </p:sp>
    </p:spTree>
    <p:extLst>
      <p:ext uri="{BB962C8B-B14F-4D97-AF65-F5344CB8AC3E}">
        <p14:creationId xmlns:p14="http://schemas.microsoft.com/office/powerpoint/2010/main" val="3691570016"/>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56" r:id="rId3"/>
    <p:sldLayoutId id="2147483650" r:id="rId4"/>
    <p:sldLayoutId id="2147483659" r:id="rId5"/>
    <p:sldLayoutId id="2147483658" r:id="rId6"/>
    <p:sldLayoutId id="2147483660" r:id="rId7"/>
    <p:sldLayoutId id="2147483651" r:id="rId8"/>
    <p:sldLayoutId id="2147483654" r:id="rId9"/>
    <p:sldLayoutId id="2147483655" r:id="rId10"/>
    <p:sldLayoutId id="2147483661" r:id="rId11"/>
  </p:sldLayoutIdLst>
  <p:hf hdr="0" ftr="0" dt="0"/>
  <p:txStyles>
    <p:titleStyle>
      <a:lvl1pPr algn="l" defTabSz="914400" rtl="0" eaLnBrk="1" latinLnBrk="0" hangingPunct="1">
        <a:lnSpc>
          <a:spcPct val="100000"/>
        </a:lnSpc>
        <a:spcBef>
          <a:spcPct val="0"/>
        </a:spcBef>
        <a:buNone/>
        <a:defRPr sz="3400" b="1" kern="1200">
          <a:solidFill>
            <a:srgbClr val="007FA3"/>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rgbClr val="007FA3"/>
        </a:buClr>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16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hyperlink" Target="http://www.youtube.com/watch?v=6qYR2Nd5vG4" TargetMode="External"/><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hyperlink" Target="https://www.youtube.com/watch?v=FRvVFW85IcU"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hyperlink" Target="http://www.gddc.pt/direitos-humanos/textos-internacionais-dh/tidhuniversais/cidh-dudh.html" TargetMode="External"/><Relationship Id="rId2" Type="http://schemas.openxmlformats.org/officeDocument/2006/relationships/notesSlide" Target="../notesSlides/notesSlide17.xml"/><Relationship Id="rId1" Type="http://schemas.openxmlformats.org/officeDocument/2006/relationships/slideLayout" Target="../slideLayouts/slideLayout4.xml"/><Relationship Id="rId6" Type="http://schemas.openxmlformats.org/officeDocument/2006/relationships/hyperlink" Target="http://www.coe.int/t/dghl/monitoring/socialcharter/Presentation/AboutCharter_en.asp" TargetMode="External"/><Relationship Id="rId5" Type="http://schemas.openxmlformats.org/officeDocument/2006/relationships/hyperlink" Target="http://www.ilo.org/global/about-the-ilo/history/lang--en/index.htm" TargetMode="External"/><Relationship Id="rId4" Type="http://schemas.openxmlformats.org/officeDocument/2006/relationships/hyperlink" Target="http://gddc.ministeriopublico.pt/sites/default/files/documentos/pdf/declaracao_universal_dos_direitos_do_homem.pdf"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image" Target="../media/image10.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Management</a:t>
            </a:r>
          </a:p>
        </p:txBody>
      </p:sp>
      <p:sp>
        <p:nvSpPr>
          <p:cNvPr id="2" name="Text Placeholder 1"/>
          <p:cNvSpPr>
            <a:spLocks noGrp="1"/>
          </p:cNvSpPr>
          <p:nvPr>
            <p:ph type="body" sz="quarter" idx="13"/>
          </p:nvPr>
        </p:nvSpPr>
        <p:spPr/>
        <p:txBody>
          <a:bodyPr/>
          <a:lstStyle/>
          <a:p>
            <a:r>
              <a:rPr lang="en-US" dirty="0"/>
              <a:t>15</a:t>
            </a:r>
            <a:r>
              <a:rPr lang="en-US" baseline="30000" dirty="0"/>
              <a:t>th</a:t>
            </a:r>
            <a:r>
              <a:rPr lang="en-US" dirty="0"/>
              <a:t> Edition, Global Edition</a:t>
            </a:r>
          </a:p>
        </p:txBody>
      </p:sp>
      <p:sp>
        <p:nvSpPr>
          <p:cNvPr id="3" name="Text Placeholder 2"/>
          <p:cNvSpPr>
            <a:spLocks noGrp="1"/>
          </p:cNvSpPr>
          <p:nvPr>
            <p:ph type="body" sz="quarter" idx="14"/>
          </p:nvPr>
        </p:nvSpPr>
        <p:spPr/>
        <p:txBody>
          <a:bodyPr/>
          <a:lstStyle/>
          <a:p>
            <a:r>
              <a:rPr lang="en-US" dirty="0" err="1"/>
              <a:t>Capítulo</a:t>
            </a:r>
            <a:r>
              <a:rPr lang="en-US" dirty="0"/>
              <a:t> 5</a:t>
            </a:r>
          </a:p>
        </p:txBody>
      </p:sp>
      <p:sp>
        <p:nvSpPr>
          <p:cNvPr id="4" name="Text Placeholder 3"/>
          <p:cNvSpPr>
            <a:spLocks noGrp="1"/>
          </p:cNvSpPr>
          <p:nvPr>
            <p:ph type="body" sz="quarter" idx="15"/>
          </p:nvPr>
        </p:nvSpPr>
        <p:spPr/>
        <p:txBody>
          <a:bodyPr/>
          <a:lstStyle/>
          <a:p>
            <a:r>
              <a:rPr lang="en-US" dirty="0"/>
              <a:t>Gestão da </a:t>
            </a:r>
            <a:r>
              <a:rPr lang="en-US" dirty="0" err="1"/>
              <a:t>Diversidade</a:t>
            </a:r>
            <a:endParaRPr lang="en-US" dirty="0"/>
          </a:p>
        </p:txBody>
      </p:sp>
      <p:sp>
        <p:nvSpPr>
          <p:cNvPr id="8" name="Text Placeholder 7"/>
          <p:cNvSpPr txBox="1">
            <a:spLocks noGrp="1"/>
          </p:cNvSpPr>
          <p:nvPr>
            <p:ph type="body" sz="quarter" idx="4294967295"/>
          </p:nvPr>
        </p:nvSpPr>
        <p:spPr>
          <a:xfrm>
            <a:off x="2889250" y="6427788"/>
            <a:ext cx="5870575" cy="184666"/>
          </a:xfrm>
          <a:prstGeom prst="rect">
            <a:avLst/>
          </a:prstGeom>
          <a:solidFill>
            <a:schemeClr val="bg1"/>
          </a:solidFill>
        </p:spPr>
        <p:txBody>
          <a:bodyPr wrap="square" rtlCol="0">
            <a:spAutoFit/>
          </a:bodyPr>
          <a:lstStyle/>
          <a:p>
            <a:pPr marL="0" indent="0">
              <a:buNone/>
              <a:defRPr/>
            </a:pPr>
            <a:r>
              <a:rPr lang="en-US" altLang="en-US" sz="1200" dirty="0">
                <a:latin typeface="Verdana" pitchFamily="34" charset="0"/>
                <a:ea typeface="Verdana" pitchFamily="34" charset="0"/>
                <a:cs typeface="Verdana" pitchFamily="34" charset="0"/>
              </a:rPr>
              <a:t>Copyright © 2018 Pearson Education, Ltd. All Rights Reserved</a:t>
            </a:r>
          </a:p>
        </p:txBody>
      </p:sp>
      <p:pic>
        <p:nvPicPr>
          <p:cNvPr id="6" name="Picture 5">
            <a:extLst>
              <a:ext uri="{FF2B5EF4-FFF2-40B4-BE49-F238E27FC236}">
                <a16:creationId xmlns:a16="http://schemas.microsoft.com/office/drawing/2014/main" id="{3B8BFA35-574E-41EA-B25A-0AE21CF59128}"/>
              </a:ext>
            </a:extLst>
          </p:cNvPr>
          <p:cNvPicPr>
            <a:picLocks noChangeAspect="1"/>
          </p:cNvPicPr>
          <p:nvPr/>
        </p:nvPicPr>
        <p:blipFill>
          <a:blip r:embed="rId3"/>
          <a:stretch>
            <a:fillRect/>
          </a:stretch>
        </p:blipFill>
        <p:spPr>
          <a:xfrm>
            <a:off x="685800" y="1295400"/>
            <a:ext cx="3738704" cy="4814997"/>
          </a:xfrm>
          <a:prstGeom prst="rect">
            <a:avLst/>
          </a:prstGeom>
        </p:spPr>
      </p:pic>
      <p:sp>
        <p:nvSpPr>
          <p:cNvPr id="7" name="TextBox 6">
            <a:extLst>
              <a:ext uri="{FF2B5EF4-FFF2-40B4-BE49-F238E27FC236}">
                <a16:creationId xmlns:a16="http://schemas.microsoft.com/office/drawing/2014/main" id="{D8DCD525-021C-4976-9AF5-7C839B6934D9}"/>
              </a:ext>
            </a:extLst>
          </p:cNvPr>
          <p:cNvSpPr txBox="1"/>
          <p:nvPr/>
        </p:nvSpPr>
        <p:spPr>
          <a:xfrm>
            <a:off x="6248400" y="5486400"/>
            <a:ext cx="2438400" cy="400110"/>
          </a:xfrm>
          <a:prstGeom prst="rect">
            <a:avLst/>
          </a:prstGeom>
          <a:noFill/>
        </p:spPr>
        <p:txBody>
          <a:bodyPr wrap="square" rtlCol="0">
            <a:spAutoFit/>
          </a:bodyPr>
          <a:lstStyle/>
          <a:p>
            <a:r>
              <a:rPr lang="en-US" sz="2000" dirty="0" err="1">
                <a:solidFill>
                  <a:srgbClr val="FF0000"/>
                </a:solidFill>
              </a:rPr>
              <a:t>Gravar</a:t>
            </a:r>
            <a:r>
              <a:rPr lang="en-US" sz="2000" dirty="0">
                <a:solidFill>
                  <a:srgbClr val="FF0000"/>
                </a:solidFill>
              </a:rPr>
              <a:t> </a:t>
            </a:r>
            <a:r>
              <a:rPr lang="en-US" sz="2000" dirty="0" err="1">
                <a:solidFill>
                  <a:srgbClr val="FF0000"/>
                </a:solidFill>
              </a:rPr>
              <a:t>Ms</a:t>
            </a:r>
            <a:r>
              <a:rPr lang="en-US" sz="2000" dirty="0">
                <a:solidFill>
                  <a:srgbClr val="FF0000"/>
                </a:solidFill>
              </a:rPr>
              <a:t> Teams!</a:t>
            </a:r>
          </a:p>
        </p:txBody>
      </p:sp>
    </p:spTree>
    <p:extLst>
      <p:ext uri="{BB962C8B-B14F-4D97-AF65-F5344CB8AC3E}">
        <p14:creationId xmlns:p14="http://schemas.microsoft.com/office/powerpoint/2010/main" val="17424326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The figure shows three categories of benefits. The first is People Managment.  The second is Organizational Performance.The third is Strategic. Each category includes some specific benefits and a relevant icon."/>
          <p:cNvSpPr>
            <a:spLocks noGrp="1"/>
          </p:cNvSpPr>
          <p:nvPr>
            <p:ph type="title"/>
          </p:nvPr>
        </p:nvSpPr>
        <p:spPr>
          <a:xfrm>
            <a:off x="457200" y="533400"/>
            <a:ext cx="8229600" cy="609600"/>
          </a:xfrm>
        </p:spPr>
        <p:txBody>
          <a:bodyPr/>
          <a:lstStyle/>
          <a:p>
            <a:r>
              <a:rPr lang="en-US" sz="3000" dirty="0" err="1"/>
              <a:t>Tipos</a:t>
            </a:r>
            <a:r>
              <a:rPr lang="en-US" sz="3000" dirty="0"/>
              <a:t> de </a:t>
            </a:r>
            <a:r>
              <a:rPr lang="en-US" sz="3000" dirty="0" err="1"/>
              <a:t>diversidade</a:t>
            </a:r>
            <a:r>
              <a:rPr lang="en-US" sz="3000" dirty="0"/>
              <a:t> </a:t>
            </a:r>
            <a:r>
              <a:rPr lang="en-US" sz="3000" dirty="0" err="1"/>
              <a:t>nas</a:t>
            </a:r>
            <a:r>
              <a:rPr lang="en-US" sz="3000" dirty="0"/>
              <a:t> </a:t>
            </a:r>
            <a:r>
              <a:rPr lang="en-US" sz="3000" dirty="0" err="1"/>
              <a:t>organizações</a:t>
            </a:r>
            <a:endParaRPr lang="en-US" sz="3000" dirty="0"/>
          </a:p>
        </p:txBody>
      </p:sp>
      <p:sp>
        <p:nvSpPr>
          <p:cNvPr id="4" name="Rectangle 3"/>
          <p:cNvSpPr txBox="1">
            <a:spLocks/>
          </p:cNvSpPr>
          <p:nvPr/>
        </p:nvSpPr>
        <p:spPr bwMode="auto">
          <a:xfrm>
            <a:off x="457200" y="1447800"/>
            <a:ext cx="8229600" cy="4267200"/>
          </a:xfrm>
          <a:prstGeom prst="rect">
            <a:avLst/>
          </a:prstGeom>
          <a:noFill/>
          <a:ln w="9525">
            <a:noFill/>
            <a:miter lim="800000"/>
            <a:headEnd/>
            <a:tailEnd/>
          </a:ln>
        </p:spPr>
        <p:txBody>
          <a:bodyPr/>
          <a:lstStyle/>
          <a:p>
            <a:pPr marL="342900" indent="-342900" eaLnBrk="0" hangingPunct="0">
              <a:spcBef>
                <a:spcPct val="20000"/>
              </a:spcBef>
              <a:buFont typeface="Arial" charset="0"/>
              <a:buChar char="•"/>
            </a:pPr>
            <a:r>
              <a:rPr lang="pt-PT" sz="2400" b="1" dirty="0"/>
              <a:t>Idade</a:t>
            </a:r>
            <a:r>
              <a:rPr lang="pt-PT" sz="2400" dirty="0"/>
              <a:t> </a:t>
            </a:r>
          </a:p>
          <a:p>
            <a:pPr marL="342900" indent="-342900" eaLnBrk="0" hangingPunct="0">
              <a:spcBef>
                <a:spcPct val="20000"/>
              </a:spcBef>
              <a:buFont typeface="Arial" charset="0"/>
              <a:buChar char="•"/>
            </a:pPr>
            <a:r>
              <a:rPr lang="pt-PT" sz="2400" b="1" dirty="0"/>
              <a:t>Género</a:t>
            </a:r>
          </a:p>
          <a:p>
            <a:pPr marL="342900" indent="-342900" eaLnBrk="0" hangingPunct="0">
              <a:spcBef>
                <a:spcPct val="20000"/>
              </a:spcBef>
              <a:buFont typeface="Arial" charset="0"/>
              <a:buChar char="•"/>
            </a:pPr>
            <a:r>
              <a:rPr lang="pt-PT" sz="2400" b="1" dirty="0"/>
              <a:t>Raça</a:t>
            </a:r>
          </a:p>
          <a:p>
            <a:pPr marL="342900" indent="-342900" eaLnBrk="0" hangingPunct="0">
              <a:spcBef>
                <a:spcPct val="20000"/>
              </a:spcBef>
              <a:buFont typeface="Arial" charset="0"/>
              <a:buChar char="•"/>
            </a:pPr>
            <a:r>
              <a:rPr lang="pt-PT" sz="2400" b="1" dirty="0"/>
              <a:t>Etnia</a:t>
            </a:r>
          </a:p>
          <a:p>
            <a:pPr marL="342900" indent="-342900" eaLnBrk="0" hangingPunct="0">
              <a:spcBef>
                <a:spcPct val="20000"/>
              </a:spcBef>
              <a:buFont typeface="Arial" charset="0"/>
              <a:buChar char="•"/>
            </a:pPr>
            <a:r>
              <a:rPr lang="pt-PT" sz="2400" b="1" dirty="0"/>
              <a:t>Deficiência</a:t>
            </a:r>
          </a:p>
          <a:p>
            <a:pPr marL="342900" indent="-342900" eaLnBrk="0" hangingPunct="0">
              <a:spcBef>
                <a:spcPct val="20000"/>
              </a:spcBef>
              <a:buFont typeface="Arial" charset="0"/>
              <a:buChar char="•"/>
            </a:pPr>
            <a:r>
              <a:rPr lang="pt-PT" sz="2400" b="1" dirty="0"/>
              <a:t>Religião</a:t>
            </a:r>
          </a:p>
          <a:p>
            <a:pPr marL="342900" indent="-342900" eaLnBrk="0" hangingPunct="0">
              <a:spcBef>
                <a:spcPct val="20000"/>
              </a:spcBef>
              <a:buFont typeface="Arial" charset="0"/>
              <a:buChar char="•"/>
            </a:pPr>
            <a:r>
              <a:rPr lang="pt-PT" sz="2400" b="1" dirty="0"/>
              <a:t>Orientação / Identificação</a:t>
            </a:r>
          </a:p>
          <a:p>
            <a:pPr marL="342900" indent="-342900" eaLnBrk="0" hangingPunct="0">
              <a:spcBef>
                <a:spcPct val="20000"/>
              </a:spcBef>
              <a:buFont typeface="Arial" charset="0"/>
              <a:buChar char="•"/>
            </a:pPr>
            <a:r>
              <a:rPr lang="pt-PT" sz="2400" b="1" dirty="0"/>
              <a:t>Outros tipos de diversidade</a:t>
            </a:r>
          </a:p>
          <a:p>
            <a:pPr marL="342900" indent="-342900" eaLnBrk="0" hangingPunct="0">
              <a:spcBef>
                <a:spcPct val="20000"/>
              </a:spcBef>
              <a:buFont typeface="Arial" charset="0"/>
              <a:buChar char="•"/>
            </a:pPr>
            <a:endParaRPr lang="pt-PT" sz="2400" dirty="0"/>
          </a:p>
        </p:txBody>
      </p:sp>
    </p:spTree>
    <p:extLst>
      <p:ext uri="{BB962C8B-B14F-4D97-AF65-F5344CB8AC3E}">
        <p14:creationId xmlns:p14="http://schemas.microsoft.com/office/powerpoint/2010/main" val="27796924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The figure shows three categories of benefits. The first is People Managment.  The second is Organizational Performance.The third is Strategic. Each category includes some specific benefits and a relevant icon."/>
          <p:cNvSpPr>
            <a:spLocks noGrp="1"/>
          </p:cNvSpPr>
          <p:nvPr>
            <p:ph type="title"/>
          </p:nvPr>
        </p:nvSpPr>
        <p:spPr>
          <a:xfrm>
            <a:off x="457200" y="381000"/>
            <a:ext cx="8229600" cy="1066800"/>
          </a:xfrm>
        </p:spPr>
        <p:txBody>
          <a:bodyPr/>
          <a:lstStyle/>
          <a:p>
            <a:r>
              <a:rPr lang="en-US" sz="3000" dirty="0" err="1"/>
              <a:t>Receio</a:t>
            </a:r>
            <a:r>
              <a:rPr lang="en-US" sz="3000" dirty="0"/>
              <a:t> dos </a:t>
            </a:r>
            <a:r>
              <a:rPr lang="en-US" sz="3000" dirty="0" err="1"/>
              <a:t>empregadores</a:t>
            </a:r>
            <a:r>
              <a:rPr lang="en-US" sz="3000" dirty="0"/>
              <a:t> </a:t>
            </a:r>
            <a:r>
              <a:rPr lang="en-US" sz="3000" dirty="0" err="1"/>
              <a:t>quanto</a:t>
            </a:r>
            <a:r>
              <a:rPr lang="en-US" sz="3000" dirty="0"/>
              <a:t> </a:t>
            </a:r>
            <a:r>
              <a:rPr lang="en-US" sz="3000" dirty="0" err="1"/>
              <a:t>aos</a:t>
            </a:r>
            <a:r>
              <a:rPr lang="en-US" sz="3000" dirty="0"/>
              <a:t> </a:t>
            </a:r>
            <a:r>
              <a:rPr lang="en-US" sz="3000" dirty="0" err="1"/>
              <a:t>trabalhadores</a:t>
            </a:r>
            <a:r>
              <a:rPr lang="en-US" sz="3000" dirty="0"/>
              <a:t> com </a:t>
            </a:r>
            <a:r>
              <a:rPr lang="en-US" sz="3000" dirty="0" err="1"/>
              <a:t>deficiência</a:t>
            </a:r>
            <a:endParaRPr lang="en-US" sz="3000" dirty="0"/>
          </a:p>
        </p:txBody>
      </p:sp>
      <p:pic>
        <p:nvPicPr>
          <p:cNvPr id="6" name="Picture 2" descr="The fears and the reality are as follows:&#10;• FEAR: Hiring people with disabilities leads to higher employment costs and lower profit margins; - REALITY: Absentee rates for sick time are virtually equal between employees with and without disabilities; workers’ insurance costs for workers’ compensation.&#10;• FEAR: Workers with disabilities lack job skills and experience necessary to perform as well as their abled counterparts; - REALITY: Commonplace technologies such as the Internet and Voice-recognition software have eliminated many of the obstacles for workers with disabilities; many individuals with disabilities have great problem-solving skills from finding creative ways to perform tasks that others may take for granted.&#10;•  FEAR: Uncertainty over how to take potential disciplinary action with a worker with disabilities; - REALITY: a person with a disability from whom workplace accommodations have bee provided has the same obligations and rights as far as job performance.&#10;• FEAR: High costs associated with accommodating disabled employees; - REALITY: Most workers with disabilities require no accommodation but for those who do, more than half of the workplace modifications cost $500 or less."/>
          <p:cNvPicPr>
            <a:picLocks noChangeAspect="1" noChangeArrowheads="1"/>
          </p:cNvPicPr>
          <p:nvPr/>
        </p:nvPicPr>
        <p:blipFill>
          <a:blip r:embed="rId3" cstate="print"/>
          <a:srcRect/>
          <a:stretch>
            <a:fillRect/>
          </a:stretch>
        </p:blipFill>
        <p:spPr bwMode="auto">
          <a:xfrm>
            <a:off x="457200" y="1752600"/>
            <a:ext cx="8041544" cy="4556877"/>
          </a:xfrm>
          <a:prstGeom prst="rect">
            <a:avLst/>
          </a:prstGeom>
          <a:noFill/>
          <a:ln w="9525">
            <a:noFill/>
            <a:miter lim="800000"/>
            <a:headEnd/>
            <a:tailEnd/>
          </a:ln>
        </p:spPr>
      </p:pic>
    </p:spTree>
    <p:extLst>
      <p:ext uri="{BB962C8B-B14F-4D97-AF65-F5344CB8AC3E}">
        <p14:creationId xmlns:p14="http://schemas.microsoft.com/office/powerpoint/2010/main" val="14554927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err="1"/>
              <a:t>Desafios</a:t>
            </a:r>
            <a:r>
              <a:rPr lang="en-US" sz="3600" dirty="0"/>
              <a:t> </a:t>
            </a:r>
            <a:r>
              <a:rPr lang="en-US" sz="3600" dirty="0" err="1"/>
              <a:t>na</a:t>
            </a:r>
            <a:r>
              <a:rPr lang="en-US" sz="3600" dirty="0"/>
              <a:t> </a:t>
            </a:r>
            <a:r>
              <a:rPr lang="en-US" sz="3600" dirty="0" err="1"/>
              <a:t>gestão</a:t>
            </a:r>
            <a:r>
              <a:rPr lang="en-US" sz="3600" dirty="0"/>
              <a:t> da </a:t>
            </a:r>
            <a:r>
              <a:rPr lang="en-US" sz="3600" dirty="0" err="1"/>
              <a:t>diversidade</a:t>
            </a:r>
            <a:endParaRPr lang="en-US" dirty="0">
              <a:latin typeface="Times New Roman" charset="0"/>
              <a:ea typeface="Times New Roman" charset="0"/>
              <a:cs typeface="Times New Roman" charset="0"/>
            </a:endParaRPr>
          </a:p>
        </p:txBody>
      </p:sp>
      <p:sp>
        <p:nvSpPr>
          <p:cNvPr id="5" name="Rectangle 3"/>
          <p:cNvSpPr txBox="1">
            <a:spLocks/>
          </p:cNvSpPr>
          <p:nvPr/>
        </p:nvSpPr>
        <p:spPr bwMode="auto">
          <a:xfrm>
            <a:off x="457200" y="1447800"/>
            <a:ext cx="8229600" cy="4724400"/>
          </a:xfrm>
          <a:prstGeom prst="rect">
            <a:avLst/>
          </a:prstGeom>
          <a:noFill/>
          <a:ln w="9525">
            <a:noFill/>
            <a:miter lim="800000"/>
            <a:headEnd/>
            <a:tailEnd/>
          </a:ln>
        </p:spPr>
        <p:txBody>
          <a:bodyPr/>
          <a:lstStyle/>
          <a:p>
            <a:pPr marL="342900" indent="-342900" algn="just" eaLnBrk="0" hangingPunct="0">
              <a:buFont typeface="Arial" charset="0"/>
              <a:buChar char="•"/>
            </a:pPr>
            <a:r>
              <a:rPr lang="pt-PT" sz="2000" b="1" dirty="0"/>
              <a:t>Enviesamentos - </a:t>
            </a:r>
            <a:r>
              <a:rPr lang="pt-PT" sz="2000" dirty="0"/>
              <a:t>Tendência ou preferência por uma determinada ideologia ou perspetiva. Os enviesamentos conduzem aos estereótipos, preconceitos e discriminação</a:t>
            </a:r>
            <a:endParaRPr lang="pt-PT" sz="2000" b="1" dirty="0"/>
          </a:p>
          <a:p>
            <a:pPr marL="342900" indent="-342900" algn="just" eaLnBrk="0" hangingPunct="0">
              <a:spcBef>
                <a:spcPts val="0"/>
              </a:spcBef>
              <a:buFont typeface="Arial" charset="0"/>
              <a:buChar char="•"/>
            </a:pPr>
            <a:endParaRPr lang="pt-PT" sz="2400" b="1" dirty="0"/>
          </a:p>
          <a:p>
            <a:pPr marL="342900" indent="-342900" algn="just" eaLnBrk="0" hangingPunct="0">
              <a:spcBef>
                <a:spcPts val="0"/>
              </a:spcBef>
              <a:buFont typeface="Arial" charset="0"/>
              <a:buChar char="•"/>
            </a:pPr>
            <a:r>
              <a:rPr lang="pt-PT" sz="2000" b="1" dirty="0"/>
              <a:t>Estereótipos – </a:t>
            </a:r>
            <a:r>
              <a:rPr lang="pt-PT" sz="2000" dirty="0"/>
              <a:t>Julgar uma pessoa com base numa perceção pouco fundamentada, sobre o grupo a que a essa pessoa pertence (Componente cognitivo)</a:t>
            </a:r>
          </a:p>
          <a:p>
            <a:pPr marL="342900" indent="-342900" algn="just" eaLnBrk="0" hangingPunct="0">
              <a:spcBef>
                <a:spcPts val="0"/>
              </a:spcBef>
              <a:buFont typeface="Arial" charset="0"/>
              <a:buChar char="•"/>
            </a:pPr>
            <a:endParaRPr lang="pt-PT" sz="2400" dirty="0"/>
          </a:p>
          <a:p>
            <a:pPr marL="342900" indent="-342900" algn="just" eaLnBrk="0" hangingPunct="0">
              <a:spcBef>
                <a:spcPts val="0"/>
              </a:spcBef>
              <a:buFont typeface="Arial" charset="0"/>
              <a:buChar char="•"/>
            </a:pPr>
            <a:r>
              <a:rPr lang="pt-PT" sz="2000" b="1" dirty="0"/>
              <a:t>Preconceito - </a:t>
            </a:r>
            <a:r>
              <a:rPr lang="pt-PT" sz="2000" dirty="0"/>
              <a:t>Sentimento ou julgamento pré-concebido, sobre uma pessoa ou grupo de pessoas (Componente afetivo)</a:t>
            </a:r>
          </a:p>
          <a:p>
            <a:pPr marL="342900" indent="-342900" algn="just" eaLnBrk="0" hangingPunct="0">
              <a:spcBef>
                <a:spcPts val="0"/>
              </a:spcBef>
              <a:buFont typeface="Arial" charset="0"/>
              <a:buChar char="•"/>
            </a:pPr>
            <a:endParaRPr lang="pt-PT" sz="800" dirty="0"/>
          </a:p>
          <a:p>
            <a:pPr marL="342900" indent="-342900" algn="just" eaLnBrk="0" hangingPunct="0">
              <a:spcBef>
                <a:spcPts val="0"/>
              </a:spcBef>
              <a:buFont typeface="Arial" charset="0"/>
              <a:buChar char="•"/>
            </a:pPr>
            <a:endParaRPr lang="pt-PT" sz="2400" b="1" dirty="0"/>
          </a:p>
          <a:p>
            <a:pPr marL="342900" indent="-342900" algn="just" eaLnBrk="0" hangingPunct="0">
              <a:spcBef>
                <a:spcPts val="0"/>
              </a:spcBef>
              <a:buFont typeface="Arial" charset="0"/>
              <a:buChar char="•"/>
            </a:pPr>
            <a:r>
              <a:rPr lang="pt-PT" sz="2000" b="1" dirty="0"/>
              <a:t>Discriminação – </a:t>
            </a:r>
            <a:r>
              <a:rPr lang="pt-PT" sz="2000" dirty="0"/>
              <a:t>atos resultantes do preconceito (Componente comportamental)</a:t>
            </a:r>
          </a:p>
          <a:p>
            <a:pPr marL="342900" indent="-342900" algn="just" eaLnBrk="0" hangingPunct="0">
              <a:spcBef>
                <a:spcPct val="20000"/>
              </a:spcBef>
              <a:buFont typeface="Arial" charset="0"/>
              <a:buChar char="•"/>
            </a:pPr>
            <a:endParaRPr lang="pt-PT" sz="800" dirty="0"/>
          </a:p>
        </p:txBody>
      </p:sp>
    </p:spTree>
    <p:extLst>
      <p:ext uri="{BB962C8B-B14F-4D97-AF65-F5344CB8AC3E}">
        <p14:creationId xmlns:p14="http://schemas.microsoft.com/office/powerpoint/2010/main" val="15771296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The figure shows three categories of benefits. The first is People Managment.  The second is Organizational Performance.The third is Strategic. Each category includes some specific benefits and a relevant icon."/>
          <p:cNvSpPr>
            <a:spLocks noGrp="1"/>
          </p:cNvSpPr>
          <p:nvPr>
            <p:ph type="title"/>
          </p:nvPr>
        </p:nvSpPr>
        <p:spPr/>
        <p:txBody>
          <a:bodyPr/>
          <a:lstStyle/>
          <a:p>
            <a:br>
              <a:rPr lang="en-US" sz="3000" dirty="0"/>
            </a:br>
            <a:r>
              <a:rPr lang="en-US" sz="3000" dirty="0" err="1"/>
              <a:t>Estereótipos</a:t>
            </a:r>
            <a:endParaRPr lang="en-US" sz="3000" dirty="0"/>
          </a:p>
        </p:txBody>
      </p:sp>
      <p:pic>
        <p:nvPicPr>
          <p:cNvPr id="4" name="Picture 3" descr="port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1399393"/>
            <a:ext cx="4648200" cy="4146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07843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The figure shows three categories of benefits. The first is People Managment.  The second is Organizational Performance.The third is Strategic. Each category includes some specific benefits and a relevant icon."/>
          <p:cNvSpPr>
            <a:spLocks noGrp="1"/>
          </p:cNvSpPr>
          <p:nvPr>
            <p:ph type="title"/>
          </p:nvPr>
        </p:nvSpPr>
        <p:spPr>
          <a:xfrm>
            <a:off x="457200" y="457200"/>
            <a:ext cx="8229600" cy="838200"/>
          </a:xfrm>
        </p:spPr>
        <p:txBody>
          <a:bodyPr/>
          <a:lstStyle/>
          <a:p>
            <a:r>
              <a:rPr lang="en-US" dirty="0" err="1"/>
              <a:t>Formas</a:t>
            </a:r>
            <a:r>
              <a:rPr lang="en-US" dirty="0"/>
              <a:t> de </a:t>
            </a:r>
            <a:r>
              <a:rPr lang="en-US" dirty="0" err="1"/>
              <a:t>Discriminação</a:t>
            </a:r>
            <a:endParaRPr lang="en-US" dirty="0"/>
          </a:p>
        </p:txBody>
      </p:sp>
      <p:graphicFrame>
        <p:nvGraphicFramePr>
          <p:cNvPr id="5" name="Table 4" descr="Headers: Types of Discrimination, Definition, Examples from Organizations"/>
          <p:cNvGraphicFramePr>
            <a:graphicFrameLocks noGrp="1"/>
          </p:cNvGraphicFramePr>
          <p:nvPr>
            <p:extLst>
              <p:ext uri="{D42A27DB-BD31-4B8C-83A1-F6EECF244321}">
                <p14:modId xmlns:p14="http://schemas.microsoft.com/office/powerpoint/2010/main" val="3523522530"/>
              </p:ext>
            </p:extLst>
          </p:nvPr>
        </p:nvGraphicFramePr>
        <p:xfrm>
          <a:off x="304800" y="1356360"/>
          <a:ext cx="8534401" cy="4663440"/>
        </p:xfrm>
        <a:graphic>
          <a:graphicData uri="http://schemas.openxmlformats.org/drawingml/2006/table">
            <a:tbl>
              <a:tblPr firstRow="1" bandRow="1">
                <a:tableStyleId>{3B4B98B0-60AC-42C2-AFA5-B58CD77FA1E5}</a:tableStyleId>
              </a:tblPr>
              <a:tblGrid>
                <a:gridCol w="1817579">
                  <a:extLst>
                    <a:ext uri="{9D8B030D-6E8A-4147-A177-3AD203B41FA5}">
                      <a16:colId xmlns:a16="http://schemas.microsoft.com/office/drawing/2014/main" val="20000"/>
                    </a:ext>
                  </a:extLst>
                </a:gridCol>
                <a:gridCol w="3344341">
                  <a:extLst>
                    <a:ext uri="{9D8B030D-6E8A-4147-A177-3AD203B41FA5}">
                      <a16:colId xmlns:a16="http://schemas.microsoft.com/office/drawing/2014/main" val="20001"/>
                    </a:ext>
                  </a:extLst>
                </a:gridCol>
                <a:gridCol w="3372481">
                  <a:extLst>
                    <a:ext uri="{9D8B030D-6E8A-4147-A177-3AD203B41FA5}">
                      <a16:colId xmlns:a16="http://schemas.microsoft.com/office/drawing/2014/main" val="20002"/>
                    </a:ext>
                  </a:extLst>
                </a:gridCol>
              </a:tblGrid>
              <a:tr h="329021">
                <a:tc>
                  <a:txBody>
                    <a:bodyPr/>
                    <a:lstStyle/>
                    <a:p>
                      <a:r>
                        <a:rPr lang="en-US" sz="1200" dirty="0"/>
                        <a:t>Types of Discrimination</a:t>
                      </a:r>
                    </a:p>
                  </a:txBody>
                  <a:tcPr/>
                </a:tc>
                <a:tc>
                  <a:txBody>
                    <a:bodyPr/>
                    <a:lstStyle/>
                    <a:p>
                      <a:r>
                        <a:rPr lang="en-US" sz="1200" dirty="0"/>
                        <a:t>Definition</a:t>
                      </a:r>
                    </a:p>
                  </a:txBody>
                  <a:tcPr/>
                </a:tc>
                <a:tc>
                  <a:txBody>
                    <a:bodyPr/>
                    <a:lstStyle/>
                    <a:p>
                      <a:r>
                        <a:rPr lang="en-US" sz="1200" dirty="0"/>
                        <a:t>Examples from Organizations</a:t>
                      </a:r>
                    </a:p>
                  </a:txBody>
                  <a:tcPr/>
                </a:tc>
                <a:extLst>
                  <a:ext uri="{0D108BD9-81ED-4DB2-BD59-A6C34878D82A}">
                    <a16:rowId xmlns:a16="http://schemas.microsoft.com/office/drawing/2014/main" val="10000"/>
                  </a:ext>
                </a:extLst>
              </a:tr>
              <a:tr h="599979">
                <a:tc>
                  <a:txBody>
                    <a:bodyPr/>
                    <a:lstStyle/>
                    <a:p>
                      <a:r>
                        <a:rPr lang="en-US" sz="1200" dirty="0"/>
                        <a:t>Discriminatory policies or practices</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Actions taken by representatives of the organization that deny equal opportunity to perform or unequal rewards for performance</a:t>
                      </a:r>
                      <a:endParaRPr lang="en-US"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Older workers may be targeted for layoffs because they are highly paid and have lucrative benefits. </a:t>
                      </a:r>
                      <a:r>
                        <a:rPr lang="en-US" sz="1200" kern="1200" baseline="30000" dirty="0">
                          <a:solidFill>
                            <a:schemeClr val="tx1"/>
                          </a:solidFill>
                          <a:effectLst/>
                          <a:latin typeface="+mn-lt"/>
                          <a:ea typeface="+mn-ea"/>
                          <a:cs typeface="+mn-cs"/>
                        </a:rPr>
                        <a:t>a</a:t>
                      </a:r>
                      <a:endParaRPr lang="en-US" sz="1200" dirty="0"/>
                    </a:p>
                  </a:txBody>
                  <a:tcPr/>
                </a:tc>
                <a:extLst>
                  <a:ext uri="{0D108BD9-81ED-4DB2-BD59-A6C34878D82A}">
                    <a16:rowId xmlns:a16="http://schemas.microsoft.com/office/drawing/2014/main" val="10001"/>
                  </a:ext>
                </a:extLst>
              </a:tr>
              <a:tr h="735458">
                <a:tc>
                  <a:txBody>
                    <a:bodyPr/>
                    <a:lstStyle/>
                    <a:p>
                      <a:r>
                        <a:rPr lang="en-US" sz="1200" dirty="0"/>
                        <a:t>Sexual harassment</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Unwanted sexual advances and other verbal or physical conduct of a sexual nature that create a hostile or offensive work environment</a:t>
                      </a:r>
                      <a:endParaRPr lang="en-US"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Salespeople at one company went on company-paid visits to strip clubs, brought strippers into the office to celebrate promotions, and fostered pervasive sexual rumors. </a:t>
                      </a:r>
                      <a:r>
                        <a:rPr lang="en-US" sz="1200" kern="1200" baseline="30000" dirty="0">
                          <a:solidFill>
                            <a:schemeClr val="tx1"/>
                          </a:solidFill>
                          <a:effectLst/>
                          <a:latin typeface="+mn-lt"/>
                          <a:ea typeface="+mn-ea"/>
                          <a:cs typeface="+mn-cs"/>
                        </a:rPr>
                        <a:t>b</a:t>
                      </a:r>
                      <a:endParaRPr lang="en-US" sz="1200" dirty="0"/>
                    </a:p>
                  </a:txBody>
                  <a:tcPr/>
                </a:tc>
                <a:extLst>
                  <a:ext uri="{0D108BD9-81ED-4DB2-BD59-A6C34878D82A}">
                    <a16:rowId xmlns:a16="http://schemas.microsoft.com/office/drawing/2014/main" val="10002"/>
                  </a:ext>
                </a:extLst>
              </a:tr>
              <a:tr h="464500">
                <a:tc>
                  <a:txBody>
                    <a:bodyPr/>
                    <a:lstStyle/>
                    <a:p>
                      <a:r>
                        <a:rPr lang="en-US" sz="1200" dirty="0"/>
                        <a:t>Intimidation</a:t>
                      </a:r>
                    </a:p>
                  </a:txBody>
                  <a:tcPr/>
                </a:tc>
                <a:tc>
                  <a:txBody>
                    <a:bodyPr/>
                    <a:lstStyle/>
                    <a:p>
                      <a:r>
                        <a:rPr lang="en-US" sz="1200" kern="1200" dirty="0">
                          <a:solidFill>
                            <a:schemeClr val="tx1"/>
                          </a:solidFill>
                          <a:effectLst/>
                          <a:latin typeface="+mn-lt"/>
                          <a:ea typeface="+mn-ea"/>
                          <a:cs typeface="+mn-cs"/>
                        </a:rPr>
                        <a:t>Overt threats or bullying directed at members of specific groups of employees</a:t>
                      </a:r>
                      <a:endParaRPr lang="en-US"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African American employees at some companies have found nooses hanging over their work stations. </a:t>
                      </a:r>
                      <a:r>
                        <a:rPr lang="en-US" sz="1200" kern="1200" baseline="30000" dirty="0">
                          <a:solidFill>
                            <a:schemeClr val="tx1"/>
                          </a:solidFill>
                          <a:effectLst/>
                          <a:latin typeface="+mn-lt"/>
                          <a:ea typeface="+mn-ea"/>
                          <a:cs typeface="+mn-cs"/>
                        </a:rPr>
                        <a:t>c</a:t>
                      </a:r>
                      <a:endParaRPr lang="en-US" sz="1200" dirty="0"/>
                    </a:p>
                  </a:txBody>
                  <a:tcPr/>
                </a:tc>
                <a:extLst>
                  <a:ext uri="{0D108BD9-81ED-4DB2-BD59-A6C34878D82A}">
                    <a16:rowId xmlns:a16="http://schemas.microsoft.com/office/drawing/2014/main" val="10003"/>
                  </a:ext>
                </a:extLst>
              </a:tr>
              <a:tr h="599979">
                <a:tc>
                  <a:txBody>
                    <a:bodyPr/>
                    <a:lstStyle/>
                    <a:p>
                      <a:r>
                        <a:rPr lang="en-US" sz="1200" dirty="0"/>
                        <a:t>Mockery and insults</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Jokes or negative stereotypes; sometimes the result of jokes taken too far</a:t>
                      </a:r>
                      <a:endParaRPr lang="en-US" sz="1200" dirty="0"/>
                    </a:p>
                  </a:txBody>
                  <a:tcPr/>
                </a:tc>
                <a:tc>
                  <a:txBody>
                    <a:bodyPr/>
                    <a:lstStyle/>
                    <a:p>
                      <a:r>
                        <a:rPr lang="en-US" sz="1200" kern="1200" dirty="0">
                          <a:solidFill>
                            <a:schemeClr val="tx1"/>
                          </a:solidFill>
                          <a:effectLst/>
                          <a:latin typeface="+mn-lt"/>
                          <a:ea typeface="+mn-ea"/>
                          <a:cs typeface="+mn-cs"/>
                        </a:rPr>
                        <a:t>Arab Americans have been asked at work whether they were carrying bombs or were members of terrorist organizations. </a:t>
                      </a:r>
                      <a:r>
                        <a:rPr lang="en-US" sz="1200" kern="1200" baseline="30000" dirty="0">
                          <a:solidFill>
                            <a:schemeClr val="tx1"/>
                          </a:solidFill>
                          <a:effectLst/>
                          <a:latin typeface="+mn-lt"/>
                          <a:ea typeface="+mn-ea"/>
                          <a:cs typeface="+mn-cs"/>
                        </a:rPr>
                        <a:t>d</a:t>
                      </a:r>
                      <a:endParaRPr lang="en-US" sz="1200" baseline="30000" dirty="0"/>
                    </a:p>
                  </a:txBody>
                  <a:tcPr/>
                </a:tc>
                <a:extLst>
                  <a:ext uri="{0D108BD9-81ED-4DB2-BD59-A6C34878D82A}">
                    <a16:rowId xmlns:a16="http://schemas.microsoft.com/office/drawing/2014/main" val="10004"/>
                  </a:ext>
                </a:extLst>
              </a:tr>
              <a:tr h="599979">
                <a:tc>
                  <a:txBody>
                    <a:bodyPr/>
                    <a:lstStyle/>
                    <a:p>
                      <a:r>
                        <a:rPr lang="en-US" sz="1200" dirty="0"/>
                        <a:t>Exclusion</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Exclusion of certain people from job opportunities, social events, discussions, or informal mentoring; can occur unintentionally</a:t>
                      </a:r>
                      <a:endParaRPr lang="en-US"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Many women in finance claim they are assigned to marginal job roles or are given light workloads that don’t lead to promotion. </a:t>
                      </a:r>
                      <a:r>
                        <a:rPr lang="en-US" sz="1200" kern="1200" baseline="30000" dirty="0">
                          <a:solidFill>
                            <a:schemeClr val="tx1"/>
                          </a:solidFill>
                          <a:effectLst/>
                          <a:latin typeface="+mn-lt"/>
                          <a:ea typeface="+mn-ea"/>
                          <a:cs typeface="+mn-cs"/>
                        </a:rPr>
                        <a:t>e</a:t>
                      </a:r>
                      <a:endParaRPr lang="en-US" sz="1200" dirty="0"/>
                    </a:p>
                  </a:txBody>
                  <a:tcPr/>
                </a:tc>
                <a:extLst>
                  <a:ext uri="{0D108BD9-81ED-4DB2-BD59-A6C34878D82A}">
                    <a16:rowId xmlns:a16="http://schemas.microsoft.com/office/drawing/2014/main" val="10005"/>
                  </a:ext>
                </a:extLst>
              </a:tr>
              <a:tr h="599979">
                <a:tc>
                  <a:txBody>
                    <a:bodyPr/>
                    <a:lstStyle/>
                    <a:p>
                      <a:r>
                        <a:rPr lang="en-US" sz="1200" dirty="0"/>
                        <a:t>Incivility</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Disrespectful treatment, including behaving in an aggressive manner, interrupting the person, or ignoring his or her opinions</a:t>
                      </a:r>
                      <a:endParaRPr lang="en-US"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Female lawyers note that male attorneys frequently cut them off or do not adequately address their comments. </a:t>
                      </a:r>
                      <a:r>
                        <a:rPr lang="en-US" sz="1200" kern="1200" baseline="30000" dirty="0">
                          <a:solidFill>
                            <a:schemeClr val="tx1"/>
                          </a:solidFill>
                          <a:effectLst/>
                          <a:latin typeface="+mn-lt"/>
                          <a:ea typeface="+mn-ea"/>
                          <a:cs typeface="+mn-cs"/>
                        </a:rPr>
                        <a:t>f</a:t>
                      </a:r>
                      <a:endParaRPr lang="en-US" sz="1200" dirty="0"/>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621912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2"/>
          <p:cNvSpPr>
            <a:spLocks noGrp="1" noChangeArrowheads="1"/>
          </p:cNvSpPr>
          <p:nvPr>
            <p:ph type="title"/>
          </p:nvPr>
        </p:nvSpPr>
        <p:spPr/>
        <p:txBody>
          <a:bodyPr>
            <a:normAutofit/>
          </a:bodyPr>
          <a:lstStyle/>
          <a:p>
            <a:pPr algn="ctr"/>
            <a:r>
              <a:rPr lang="en-US" sz="4000" dirty="0" err="1"/>
              <a:t>Sobre</a:t>
            </a:r>
            <a:r>
              <a:rPr lang="en-US" sz="4000" dirty="0"/>
              <a:t> </a:t>
            </a:r>
            <a:r>
              <a:rPr lang="en-US" sz="4000" dirty="0" err="1"/>
              <a:t>discriminação</a:t>
            </a:r>
            <a:endParaRPr lang="en-US" sz="4000" dirty="0">
              <a:latin typeface="Calibri" pitchFamily="34" charset="0"/>
            </a:endParaRPr>
          </a:p>
        </p:txBody>
      </p:sp>
      <p:sp>
        <p:nvSpPr>
          <p:cNvPr id="5" name="Slide Number Placeholder 4"/>
          <p:cNvSpPr>
            <a:spLocks noGrp="1"/>
          </p:cNvSpPr>
          <p:nvPr>
            <p:ph type="sldNum" sz="quarter" idx="12"/>
          </p:nvPr>
        </p:nvSpPr>
        <p:spPr/>
        <p:txBody>
          <a:bodyPr/>
          <a:lstStyle/>
          <a:p>
            <a:endParaRPr lang="en-US" dirty="0"/>
          </a:p>
        </p:txBody>
      </p:sp>
      <p:sp>
        <p:nvSpPr>
          <p:cNvPr id="7" name="Footer Placeholder 1"/>
          <p:cNvSpPr>
            <a:spLocks noGrp="1"/>
          </p:cNvSpPr>
          <p:nvPr>
            <p:ph type="ftr" sz="quarter" idx="11"/>
          </p:nvPr>
        </p:nvSpPr>
        <p:spPr>
          <a:xfrm>
            <a:off x="228600" y="6477000"/>
            <a:ext cx="2895600" cy="304800"/>
          </a:xfrm>
        </p:spPr>
        <p:txBody>
          <a:bodyPr/>
          <a:lstStyle/>
          <a:p>
            <a:r>
              <a:rPr lang="en-US" dirty="0">
                <a:latin typeface="Arial"/>
                <a:cs typeface="Arial"/>
              </a:rPr>
              <a:t>Copyright © 2016 by Pearson Education, Inc. </a:t>
            </a:r>
          </a:p>
        </p:txBody>
      </p:sp>
      <p:sp>
        <p:nvSpPr>
          <p:cNvPr id="8" name="Rectangle 3"/>
          <p:cNvSpPr txBox="1">
            <a:spLocks/>
          </p:cNvSpPr>
          <p:nvPr/>
        </p:nvSpPr>
        <p:spPr bwMode="auto">
          <a:xfrm>
            <a:off x="457200" y="1600200"/>
            <a:ext cx="8229600" cy="4525963"/>
          </a:xfrm>
          <a:prstGeom prst="rect">
            <a:avLst/>
          </a:prstGeom>
          <a:noFill/>
          <a:ln w="9525">
            <a:noFill/>
            <a:miter lim="800000"/>
            <a:headEnd/>
            <a:tailEnd/>
          </a:ln>
        </p:spPr>
        <p:txBody>
          <a:bodyPr/>
          <a:lstStyle/>
          <a:p>
            <a:r>
              <a:rPr lang="en-US" sz="2400" dirty="0"/>
              <a:t>ISU distinguish lecture John Prior – stigma by association (do </a:t>
            </a:r>
            <a:r>
              <a:rPr lang="en-US" sz="2400" dirty="0" err="1"/>
              <a:t>minuto</a:t>
            </a:r>
            <a:r>
              <a:rPr lang="en-US" sz="2400" dirty="0"/>
              <a:t> 24’ </a:t>
            </a:r>
            <a:r>
              <a:rPr lang="en-US" sz="2400" dirty="0" err="1"/>
              <a:t>ao</a:t>
            </a:r>
            <a:r>
              <a:rPr lang="en-US" sz="2400" dirty="0"/>
              <a:t> 39’):</a:t>
            </a:r>
          </a:p>
          <a:p>
            <a:endParaRPr lang="en-US" sz="2400" dirty="0"/>
          </a:p>
          <a:p>
            <a:r>
              <a:rPr lang="en-US" sz="2400" u="sng" dirty="0">
                <a:hlinkClick r:id="rId3"/>
              </a:rPr>
              <a:t>http://www.youtube.com/watch?v=6qYR2Nd5vG4</a:t>
            </a:r>
            <a:endParaRPr lang="en-US" sz="2400" u="sng" dirty="0"/>
          </a:p>
          <a:p>
            <a:endParaRPr lang="pt-PT" sz="2400" u="sng" dirty="0"/>
          </a:p>
          <a:p>
            <a:r>
              <a:rPr lang="en-US" sz="2400" dirty="0"/>
              <a:t>CBS </a:t>
            </a:r>
            <a:r>
              <a:rPr lang="en-US" sz="2400" i="1" dirty="0"/>
              <a:t>60 minutes</a:t>
            </a:r>
            <a:r>
              <a:rPr lang="en-US" sz="2400" dirty="0"/>
              <a:t> “Babies help unlock the origins of morality”</a:t>
            </a:r>
          </a:p>
          <a:p>
            <a:r>
              <a:rPr lang="pt-PT" sz="2400" dirty="0"/>
              <a:t>- Tema conexo: Diversidade</a:t>
            </a:r>
            <a:endParaRPr lang="en-US" sz="2400" dirty="0"/>
          </a:p>
          <a:p>
            <a:endParaRPr lang="pt-PT" sz="2400" u="sng" dirty="0"/>
          </a:p>
          <a:p>
            <a:r>
              <a:rPr lang="en-US" sz="2400" dirty="0">
                <a:hlinkClick r:id="rId4"/>
              </a:rPr>
              <a:t>https://www.youtube.com/watch?v=FRvVFW85IcU</a:t>
            </a:r>
            <a:r>
              <a:rPr lang="en-US" sz="2400" dirty="0"/>
              <a:t>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charset="0"/>
                <a:ea typeface="Times New Roman" charset="0"/>
                <a:cs typeface="Times New Roman" charset="0"/>
              </a:rPr>
              <a:t>Glass Ceiling</a:t>
            </a:r>
          </a:p>
        </p:txBody>
      </p:sp>
      <p:sp>
        <p:nvSpPr>
          <p:cNvPr id="3" name="Content Placeholder 2"/>
          <p:cNvSpPr>
            <a:spLocks noGrp="1"/>
          </p:cNvSpPr>
          <p:nvPr>
            <p:ph idx="1"/>
          </p:nvPr>
        </p:nvSpPr>
        <p:spPr/>
        <p:txBody>
          <a:bodyPr/>
          <a:lstStyle/>
          <a:p>
            <a:r>
              <a:rPr lang="pt-PT" sz="2800" b="1" i="1" dirty="0" err="1"/>
              <a:t>Glass</a:t>
            </a:r>
            <a:r>
              <a:rPr lang="pt-PT" sz="2800" b="1" i="1" dirty="0"/>
              <a:t> </a:t>
            </a:r>
            <a:r>
              <a:rPr lang="pt-PT" sz="2800" b="1" i="1" dirty="0" err="1"/>
              <a:t>Ceiling</a:t>
            </a:r>
            <a:r>
              <a:rPr lang="pt-PT" sz="2800" b="1" i="1" dirty="0"/>
              <a:t> </a:t>
            </a:r>
            <a:r>
              <a:rPr lang="pt-PT" sz="2800" b="1" dirty="0"/>
              <a:t>– </a:t>
            </a:r>
            <a:r>
              <a:rPr lang="pt-PT" sz="2800" dirty="0"/>
              <a:t>barreira invisível que impede as mulheres e as minorias de atingir posições de gestão de topo.</a:t>
            </a:r>
          </a:p>
          <a:p>
            <a:endParaRPr lang="en-US" sz="2800" dirty="0"/>
          </a:p>
        </p:txBody>
      </p:sp>
    </p:spTree>
    <p:extLst>
      <p:ext uri="{BB962C8B-B14F-4D97-AF65-F5344CB8AC3E}">
        <p14:creationId xmlns:p14="http://schemas.microsoft.com/office/powerpoint/2010/main" val="20344232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err="1"/>
              <a:t>Aspetos</a:t>
            </a:r>
            <a:r>
              <a:rPr lang="en-US" sz="3600" dirty="0"/>
              <a:t> </a:t>
            </a:r>
            <a:r>
              <a:rPr lang="en-US" sz="3600" dirty="0" err="1"/>
              <a:t>legais</a:t>
            </a:r>
            <a:r>
              <a:rPr lang="en-US" sz="3600" dirty="0"/>
              <a:t> da </a:t>
            </a:r>
            <a:r>
              <a:rPr lang="en-US" sz="3600"/>
              <a:t>discriminação</a:t>
            </a:r>
            <a:endParaRPr lang="en-US" dirty="0">
              <a:latin typeface="Times New Roman" charset="0"/>
              <a:ea typeface="Times New Roman" charset="0"/>
              <a:cs typeface="Times New Roman" charset="0"/>
            </a:endParaRPr>
          </a:p>
        </p:txBody>
      </p:sp>
      <p:sp>
        <p:nvSpPr>
          <p:cNvPr id="5" name="Rectangle 3"/>
          <p:cNvSpPr txBox="1">
            <a:spLocks/>
          </p:cNvSpPr>
          <p:nvPr/>
        </p:nvSpPr>
        <p:spPr bwMode="auto">
          <a:xfrm>
            <a:off x="457200" y="1600200"/>
            <a:ext cx="8229600" cy="4525963"/>
          </a:xfrm>
          <a:prstGeom prst="rect">
            <a:avLst/>
          </a:prstGeom>
          <a:noFill/>
          <a:ln w="9525">
            <a:noFill/>
            <a:miter lim="800000"/>
            <a:headEnd/>
            <a:tailEnd/>
          </a:ln>
        </p:spPr>
        <p:txBody>
          <a:bodyPr/>
          <a:lstStyle/>
          <a:p>
            <a:pPr marL="661988" indent="-661988" eaLnBrk="1" hangingPunct="1">
              <a:lnSpc>
                <a:spcPct val="90000"/>
              </a:lnSpc>
              <a:buSzPct val="120000"/>
              <a:buFont typeface="Wingdings" panose="05000000000000000000" pitchFamily="2" charset="2"/>
              <a:buChar char="Ø"/>
            </a:pPr>
            <a:r>
              <a:rPr lang="pt-PT" sz="2400" dirty="0"/>
              <a:t>Referências Internacionais</a:t>
            </a:r>
          </a:p>
          <a:p>
            <a:pPr marL="1243013" lvl="1" indent="-390525" eaLnBrk="1" hangingPunct="1">
              <a:lnSpc>
                <a:spcPct val="90000"/>
              </a:lnSpc>
              <a:buSzPct val="120000"/>
            </a:pPr>
            <a:r>
              <a:rPr lang="pt-PT" sz="2400" u="sng" dirty="0">
                <a:hlinkClick r:id="rId3"/>
              </a:rPr>
              <a:t>- </a:t>
            </a:r>
            <a:r>
              <a:rPr lang="pt-PT" sz="2400" dirty="0">
                <a:hlinkClick r:id="rId4"/>
              </a:rPr>
              <a:t>Declaração Universal dos Direitos do Homem</a:t>
            </a:r>
            <a:endParaRPr lang="pt-PT" sz="2400" dirty="0"/>
          </a:p>
          <a:p>
            <a:pPr marL="1243013" lvl="1" indent="-390525" eaLnBrk="1" hangingPunct="1">
              <a:lnSpc>
                <a:spcPct val="90000"/>
              </a:lnSpc>
              <a:buSzPct val="120000"/>
            </a:pPr>
            <a:r>
              <a:rPr lang="pt-PT" sz="2400" dirty="0">
                <a:hlinkClick r:id="rId5"/>
              </a:rPr>
              <a:t>- Convenções da O.I.T. </a:t>
            </a:r>
            <a:r>
              <a:rPr lang="pt-PT" sz="2000" dirty="0"/>
              <a:t>(</a:t>
            </a:r>
            <a:r>
              <a:rPr lang="pt-PT" sz="2000" dirty="0" err="1"/>
              <a:t>Org</a:t>
            </a:r>
            <a:r>
              <a:rPr lang="pt-PT" sz="2000" dirty="0"/>
              <a:t>. Internacional do  Trabalho)</a:t>
            </a:r>
          </a:p>
          <a:p>
            <a:pPr marL="661988" indent="-661988" eaLnBrk="1" hangingPunct="1">
              <a:lnSpc>
                <a:spcPct val="90000"/>
              </a:lnSpc>
            </a:pPr>
            <a:endParaRPr lang="pt-PT" sz="1600" dirty="0"/>
          </a:p>
          <a:p>
            <a:pPr marL="661988" indent="-661988" eaLnBrk="1" hangingPunct="1">
              <a:lnSpc>
                <a:spcPct val="90000"/>
              </a:lnSpc>
              <a:buSzPct val="120000"/>
              <a:buFont typeface="Wingdings" panose="05000000000000000000" pitchFamily="2" charset="2"/>
              <a:buChar char="Ø"/>
            </a:pPr>
            <a:r>
              <a:rPr lang="pt-PT" sz="2400" dirty="0"/>
              <a:t>Referências Europeias</a:t>
            </a:r>
          </a:p>
          <a:p>
            <a:pPr marL="852488" lvl="1" eaLnBrk="1" hangingPunct="1">
              <a:lnSpc>
                <a:spcPct val="90000"/>
              </a:lnSpc>
              <a:buSzPct val="120000"/>
            </a:pPr>
            <a:r>
              <a:rPr lang="pt-PT" sz="2400" dirty="0">
                <a:hlinkClick r:id="rId6"/>
              </a:rPr>
              <a:t>- Carta Social Europeia</a:t>
            </a:r>
            <a:endParaRPr lang="pt-PT" sz="2400" dirty="0"/>
          </a:p>
          <a:p>
            <a:pPr marL="852488" lvl="1" eaLnBrk="1" hangingPunct="1">
              <a:lnSpc>
                <a:spcPct val="90000"/>
              </a:lnSpc>
              <a:buSzPct val="120000"/>
            </a:pPr>
            <a:endParaRPr lang="pt-PT" sz="2400" dirty="0"/>
          </a:p>
          <a:p>
            <a:pPr marL="661988" indent="-661988" eaLnBrk="1" hangingPunct="1">
              <a:lnSpc>
                <a:spcPct val="90000"/>
              </a:lnSpc>
            </a:pPr>
            <a:endParaRPr lang="pt-PT" sz="1600" dirty="0"/>
          </a:p>
          <a:p>
            <a:pPr marL="661988" indent="-661988" eaLnBrk="1" hangingPunct="1">
              <a:lnSpc>
                <a:spcPct val="90000"/>
              </a:lnSpc>
              <a:buSzPct val="120000"/>
              <a:buFont typeface="Wingdings" panose="05000000000000000000" pitchFamily="2" charset="2"/>
              <a:buChar char="Ø"/>
            </a:pPr>
            <a:r>
              <a:rPr lang="pt-PT" sz="2400" dirty="0"/>
              <a:t>Referências Portuguesas</a:t>
            </a:r>
          </a:p>
          <a:p>
            <a:pPr marL="1243013" lvl="1" indent="-390525" eaLnBrk="1" hangingPunct="1">
              <a:lnSpc>
                <a:spcPct val="90000"/>
              </a:lnSpc>
              <a:buSzPct val="120000"/>
            </a:pPr>
            <a:r>
              <a:rPr lang="pt-PT" sz="2400" dirty="0"/>
              <a:t>- Constituição da República </a:t>
            </a:r>
          </a:p>
          <a:p>
            <a:pPr marL="1243013" lvl="1" indent="-390525" eaLnBrk="1" hangingPunct="1">
              <a:lnSpc>
                <a:spcPct val="90000"/>
              </a:lnSpc>
              <a:buSzPct val="120000"/>
            </a:pPr>
            <a:r>
              <a:rPr lang="pt-PT" sz="2400" dirty="0"/>
              <a:t>- Código do trabalho</a:t>
            </a:r>
            <a:endParaRPr lang="pt-PT" sz="3200" dirty="0"/>
          </a:p>
        </p:txBody>
      </p:sp>
    </p:spTree>
    <p:extLst>
      <p:ext uri="{BB962C8B-B14F-4D97-AF65-F5344CB8AC3E}">
        <p14:creationId xmlns:p14="http://schemas.microsoft.com/office/powerpoint/2010/main" val="13217254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err="1"/>
              <a:t>Ações</a:t>
            </a:r>
            <a:r>
              <a:rPr lang="en-US" sz="3600" dirty="0"/>
              <a:t> da </a:t>
            </a:r>
            <a:r>
              <a:rPr lang="en-US" sz="3600" dirty="0" err="1"/>
              <a:t>gestão</a:t>
            </a:r>
            <a:r>
              <a:rPr lang="en-US" sz="3600" dirty="0"/>
              <a:t> de topo</a:t>
            </a:r>
            <a:endParaRPr lang="en-US" dirty="0">
              <a:latin typeface="Times New Roman" charset="0"/>
              <a:ea typeface="Times New Roman" charset="0"/>
              <a:cs typeface="Times New Roman" charset="0"/>
            </a:endParaRPr>
          </a:p>
        </p:txBody>
      </p:sp>
      <p:sp>
        <p:nvSpPr>
          <p:cNvPr id="5" name="Rectangle 3"/>
          <p:cNvSpPr txBox="1">
            <a:spLocks/>
          </p:cNvSpPr>
          <p:nvPr/>
        </p:nvSpPr>
        <p:spPr bwMode="auto">
          <a:xfrm>
            <a:off x="458856" y="1447800"/>
            <a:ext cx="8226287" cy="4267200"/>
          </a:xfrm>
          <a:prstGeom prst="rect">
            <a:avLst/>
          </a:prstGeom>
          <a:noFill/>
          <a:ln w="9525">
            <a:noFill/>
            <a:miter lim="800000"/>
            <a:headEnd/>
            <a:tailEnd/>
          </a:ln>
        </p:spPr>
        <p:txBody>
          <a:bodyPr/>
          <a:lstStyle/>
          <a:p>
            <a:pPr marL="342900" indent="-342900" algn="just" eaLnBrk="0" hangingPunct="0">
              <a:spcBef>
                <a:spcPct val="20000"/>
              </a:spcBef>
              <a:buFont typeface="Arial" charset="0"/>
              <a:buChar char="•"/>
            </a:pPr>
            <a:r>
              <a:rPr lang="pt-PT" sz="2400" b="1" i="1" dirty="0" err="1"/>
              <a:t>Mentoring</a:t>
            </a:r>
            <a:r>
              <a:rPr lang="pt-PT" sz="2400" b="1" dirty="0"/>
              <a:t> – </a:t>
            </a:r>
            <a:r>
              <a:rPr lang="pt-PT" sz="2400" dirty="0"/>
              <a:t>processo pelo qual um membro da organização, com experiência (o mentor), fornece conselhos e orientação a um membro com menos experiência.</a:t>
            </a:r>
          </a:p>
          <a:p>
            <a:pPr marL="342900" indent="-342900" algn="just" eaLnBrk="0" hangingPunct="0">
              <a:spcBef>
                <a:spcPct val="20000"/>
              </a:spcBef>
              <a:buFont typeface="Arial" charset="0"/>
              <a:buChar char="•"/>
            </a:pPr>
            <a:endParaRPr lang="pt-PT" sz="800" dirty="0"/>
          </a:p>
        </p:txBody>
      </p:sp>
    </p:spTree>
    <p:extLst>
      <p:ext uri="{BB962C8B-B14F-4D97-AF65-F5344CB8AC3E}">
        <p14:creationId xmlns:p14="http://schemas.microsoft.com/office/powerpoint/2010/main" val="4192752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The figure shows three categories of benefits. The first is People Managment.  The second is Organizational Performance.The third is Strategic. Each category includes some specific benefits and a relevant icon."/>
          <p:cNvSpPr>
            <a:spLocks noGrp="1"/>
          </p:cNvSpPr>
          <p:nvPr>
            <p:ph type="title"/>
          </p:nvPr>
        </p:nvSpPr>
        <p:spPr/>
        <p:txBody>
          <a:bodyPr/>
          <a:lstStyle/>
          <a:p>
            <a:r>
              <a:rPr lang="en-US" sz="3000" dirty="0" err="1"/>
              <a:t>Figura</a:t>
            </a:r>
            <a:r>
              <a:rPr lang="en-US" sz="3000" dirty="0"/>
              <a:t> 4-9</a:t>
            </a:r>
            <a:br>
              <a:rPr lang="en-US" sz="3000" dirty="0"/>
            </a:br>
            <a:r>
              <a:rPr lang="en-US" sz="3000" dirty="0"/>
              <a:t>O que </a:t>
            </a:r>
            <a:r>
              <a:rPr lang="en-US" sz="3000" dirty="0" err="1"/>
              <a:t>faz</a:t>
            </a:r>
            <a:r>
              <a:rPr lang="en-US" sz="3000" dirty="0"/>
              <a:t> um </a:t>
            </a:r>
            <a:r>
              <a:rPr lang="en-US" sz="3000" dirty="0" err="1"/>
              <a:t>bom</a:t>
            </a:r>
            <a:r>
              <a:rPr lang="en-US" sz="3000" dirty="0"/>
              <a:t> mentor</a:t>
            </a:r>
          </a:p>
        </p:txBody>
      </p:sp>
      <p:pic>
        <p:nvPicPr>
          <p:cNvPr id="7" name="Picture 6" descr="The activities are as follows:&#10;• Provides instruction&#10;• Offers advice.&#10;• Gives constructive criticism.&#10;• Helps build appropriate skills.&#10;• Shares technical expertise.&#10;• Develops a high-quality, close, and supportive relationship with protégé.&#10;• Keeps lines of communication open.&#10;• Knows when to “let go” and let the protégé prove what he/she can do."/>
          <p:cNvPicPr>
            <a:picLocks noChangeAspect="1"/>
          </p:cNvPicPr>
          <p:nvPr/>
        </p:nvPicPr>
        <p:blipFill>
          <a:blip r:embed="rId3" cstate="print"/>
          <a:stretch>
            <a:fillRect/>
          </a:stretch>
        </p:blipFill>
        <p:spPr>
          <a:xfrm>
            <a:off x="45268" y="1996289"/>
            <a:ext cx="9053465" cy="3017822"/>
          </a:xfrm>
          <a:prstGeom prst="rect">
            <a:avLst/>
          </a:prstGeom>
        </p:spPr>
      </p:pic>
      <p:sp>
        <p:nvSpPr>
          <p:cNvPr id="3" name="Text Placeholder 2" descr="The figure shows three categories of benefits. The first is People Managment.  The second is Organizational Performance.The third is Strategic. Each category includes some specific benefits and a relevant icon."/>
          <p:cNvSpPr>
            <a:spLocks noGrp="1"/>
          </p:cNvSpPr>
          <p:nvPr>
            <p:ph type="body" sz="quarter" idx="13"/>
          </p:nvPr>
        </p:nvSpPr>
        <p:spPr/>
        <p:txBody>
          <a:bodyPr/>
          <a:lstStyle/>
          <a:p>
            <a:pPr>
              <a:buClrTx/>
              <a:defRPr/>
            </a:pPr>
            <a:r>
              <a:rPr lang="en-US" sz="1600" dirty="0"/>
              <a:t>Exhibit 4-9 looks at what a good mentor does.</a:t>
            </a:r>
          </a:p>
        </p:txBody>
      </p:sp>
    </p:spTree>
    <p:extLst>
      <p:ext uri="{BB962C8B-B14F-4D97-AF65-F5344CB8AC3E}">
        <p14:creationId xmlns:p14="http://schemas.microsoft.com/office/powerpoint/2010/main" val="1306283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Objetivos</a:t>
            </a:r>
            <a:endParaRPr lang="en-US" dirty="0"/>
          </a:p>
        </p:txBody>
      </p:sp>
      <p:sp>
        <p:nvSpPr>
          <p:cNvPr id="3" name="Content Placeholder 2"/>
          <p:cNvSpPr>
            <a:spLocks noGrp="1"/>
          </p:cNvSpPr>
          <p:nvPr>
            <p:ph idx="1"/>
          </p:nvPr>
        </p:nvSpPr>
        <p:spPr/>
        <p:txBody>
          <a:bodyPr/>
          <a:lstStyle/>
          <a:p>
            <a:pPr marL="420624" indent="-512064">
              <a:buNone/>
              <a:tabLst>
                <a:tab pos="400050" algn="l"/>
              </a:tabLst>
            </a:pPr>
            <a:r>
              <a:rPr lang="en-US" sz="2000" b="1" dirty="0">
                <a:solidFill>
                  <a:srgbClr val="007FA3"/>
                </a:solidFill>
              </a:rPr>
              <a:t>4.1 </a:t>
            </a:r>
            <a:r>
              <a:rPr lang="pt-PT" sz="2000" b="1" dirty="0"/>
              <a:t>Definir </a:t>
            </a:r>
            <a:r>
              <a:rPr lang="pt-PT" sz="2000" dirty="0"/>
              <a:t>o que é diversidade no local de trabalho e explicar porque é que a sua gestão é importante.</a:t>
            </a:r>
            <a:endParaRPr lang="pt-PT" sz="2000" b="1" dirty="0"/>
          </a:p>
          <a:p>
            <a:pPr marL="0" indent="0">
              <a:buNone/>
            </a:pPr>
            <a:r>
              <a:rPr lang="en-US" sz="2000" b="1" dirty="0">
                <a:solidFill>
                  <a:srgbClr val="007FA3"/>
                </a:solidFill>
              </a:rPr>
              <a:t>4.2 </a:t>
            </a:r>
            <a:r>
              <a:rPr lang="pt-PT" sz="2000" b="1" dirty="0"/>
              <a:t>Explicar </a:t>
            </a:r>
            <a:r>
              <a:rPr lang="pt-PT" sz="2000" dirty="0"/>
              <a:t>os diferentes tipos de diversidade no local de trabalho</a:t>
            </a:r>
            <a:r>
              <a:rPr lang="en-US" sz="2000" dirty="0">
                <a:cs typeface="Arial"/>
              </a:rPr>
              <a:t>.</a:t>
            </a:r>
          </a:p>
          <a:p>
            <a:pPr marL="441325" indent="-441325">
              <a:buNone/>
            </a:pPr>
            <a:r>
              <a:rPr lang="en-US" sz="2000" b="1" dirty="0">
                <a:solidFill>
                  <a:srgbClr val="007FA3"/>
                </a:solidFill>
              </a:rPr>
              <a:t>4.3 </a:t>
            </a:r>
            <a:r>
              <a:rPr lang="pt-PT" sz="2000" b="1" dirty="0"/>
              <a:t>Descrever </a:t>
            </a:r>
            <a:r>
              <a:rPr lang="pt-PT" sz="2000" dirty="0"/>
              <a:t>os desafios que os gestores enfrentam na gestão da diversidade.</a:t>
            </a:r>
          </a:p>
          <a:p>
            <a:pPr marL="0" indent="0">
              <a:buNone/>
            </a:pPr>
            <a:r>
              <a:rPr lang="en-US" sz="2000" b="1" dirty="0">
                <a:solidFill>
                  <a:srgbClr val="007FA3"/>
                </a:solidFill>
              </a:rPr>
              <a:t>4.4</a:t>
            </a:r>
            <a:r>
              <a:rPr lang="pt-PT" sz="2000" b="1" dirty="0"/>
              <a:t> Descrever </a:t>
            </a:r>
            <a:r>
              <a:rPr lang="pt-PT" sz="2000" dirty="0"/>
              <a:t>as diversas iniciativas de gestão da diversidade.</a:t>
            </a:r>
            <a:endParaRPr lang="en-US" sz="2000" dirty="0"/>
          </a:p>
        </p:txBody>
      </p:sp>
    </p:spTree>
    <p:extLst>
      <p:ext uri="{BB962C8B-B14F-4D97-AF65-F5344CB8AC3E}">
        <p14:creationId xmlns:p14="http://schemas.microsoft.com/office/powerpoint/2010/main" val="61560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err="1"/>
              <a:t>Ações</a:t>
            </a:r>
            <a:r>
              <a:rPr lang="en-US" sz="3600" dirty="0"/>
              <a:t> da </a:t>
            </a:r>
            <a:r>
              <a:rPr lang="en-US" sz="3600" dirty="0" err="1"/>
              <a:t>gestão</a:t>
            </a:r>
            <a:r>
              <a:rPr lang="en-US" sz="3600" dirty="0"/>
              <a:t> de topo</a:t>
            </a:r>
            <a:endParaRPr lang="en-US" dirty="0">
              <a:latin typeface="Times New Roman" charset="0"/>
              <a:ea typeface="Times New Roman" charset="0"/>
              <a:cs typeface="Times New Roman" charset="0"/>
            </a:endParaRPr>
          </a:p>
        </p:txBody>
      </p:sp>
      <p:sp>
        <p:nvSpPr>
          <p:cNvPr id="5" name="Rectangle 3"/>
          <p:cNvSpPr txBox="1">
            <a:spLocks/>
          </p:cNvSpPr>
          <p:nvPr/>
        </p:nvSpPr>
        <p:spPr bwMode="auto">
          <a:xfrm>
            <a:off x="458856" y="1447800"/>
            <a:ext cx="8226287" cy="4267200"/>
          </a:xfrm>
          <a:prstGeom prst="rect">
            <a:avLst/>
          </a:prstGeom>
          <a:noFill/>
          <a:ln w="9525">
            <a:noFill/>
            <a:miter lim="800000"/>
            <a:headEnd/>
            <a:tailEnd/>
          </a:ln>
        </p:spPr>
        <p:txBody>
          <a:bodyPr/>
          <a:lstStyle/>
          <a:p>
            <a:pPr marL="342900" indent="-342900" algn="just" eaLnBrk="0" hangingPunct="0">
              <a:spcBef>
                <a:spcPct val="20000"/>
              </a:spcBef>
              <a:buFont typeface="Arial" charset="0"/>
              <a:buChar char="•"/>
            </a:pPr>
            <a:endParaRPr lang="pt-PT" sz="800" dirty="0"/>
          </a:p>
          <a:p>
            <a:pPr marL="342900" indent="-342900" algn="just" eaLnBrk="0" hangingPunct="0">
              <a:spcBef>
                <a:spcPct val="20000"/>
              </a:spcBef>
              <a:buFont typeface="Arial" charset="0"/>
              <a:buChar char="•"/>
            </a:pPr>
            <a:r>
              <a:rPr lang="pt-PT" sz="2400" b="1" dirty="0"/>
              <a:t>Formação em competências relacionadas com a diversidade – </a:t>
            </a:r>
            <a:r>
              <a:rPr lang="pt-PT" sz="2400" dirty="0"/>
              <a:t>formação especializada que visa sensibilizar os colaboradores sobre a importância da diversidade e desenvolver competências que melhorem o seu trabalho, em contexto de diversidade.</a:t>
            </a:r>
          </a:p>
        </p:txBody>
      </p:sp>
    </p:spTree>
    <p:extLst>
      <p:ext uri="{BB962C8B-B14F-4D97-AF65-F5344CB8AC3E}">
        <p14:creationId xmlns:p14="http://schemas.microsoft.com/office/powerpoint/2010/main" val="21172560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3" cstate="print"/>
          <a:srcRect l="19676"/>
          <a:stretch>
            <a:fillRect/>
          </a:stretch>
        </p:blipFill>
        <p:spPr bwMode="auto">
          <a:xfrm>
            <a:off x="246422" y="1676400"/>
            <a:ext cx="4038600" cy="3505200"/>
          </a:xfrm>
          <a:prstGeom prst="rect">
            <a:avLst/>
          </a:prstGeom>
          <a:noFill/>
          <a:ln w="9525">
            <a:noFill/>
            <a:miter lim="800000"/>
            <a:headEnd/>
            <a:tailEnd/>
          </a:ln>
        </p:spPr>
      </p:pic>
      <p:sp>
        <p:nvSpPr>
          <p:cNvPr id="7" name="Rectangle 3"/>
          <p:cNvSpPr txBox="1">
            <a:spLocks/>
          </p:cNvSpPr>
          <p:nvPr/>
        </p:nvSpPr>
        <p:spPr bwMode="auto">
          <a:xfrm>
            <a:off x="4503683" y="2209800"/>
            <a:ext cx="4191000" cy="2743199"/>
          </a:xfrm>
          <a:prstGeom prst="rect">
            <a:avLst/>
          </a:prstGeom>
          <a:noFill/>
          <a:ln w="9525">
            <a:noFill/>
            <a:miter lim="800000"/>
            <a:headEnd/>
            <a:tailEnd/>
          </a:ln>
        </p:spPr>
        <p:txBody>
          <a:bodyPr/>
          <a:lstStyle/>
          <a:p>
            <a:pPr algn="just" eaLnBrk="0" hangingPunct="0">
              <a:spcBef>
                <a:spcPct val="20000"/>
              </a:spcBef>
            </a:pPr>
            <a:r>
              <a:rPr lang="pt-PT" sz="2400" b="1" dirty="0"/>
              <a:t>Grupos de interesse</a:t>
            </a:r>
          </a:p>
          <a:p>
            <a:pPr algn="just" eaLnBrk="0" hangingPunct="0">
              <a:spcBef>
                <a:spcPct val="20000"/>
              </a:spcBef>
            </a:pPr>
            <a:endParaRPr lang="pt-PT" sz="800" b="1" dirty="0"/>
          </a:p>
          <a:p>
            <a:pPr algn="just" eaLnBrk="0" hangingPunct="0">
              <a:spcBef>
                <a:spcPct val="20000"/>
              </a:spcBef>
            </a:pPr>
            <a:r>
              <a:rPr lang="pt-PT" sz="2400" dirty="0"/>
              <a:t>Grupos formados por empregados que partilham uma determinada dimensão de diversidade.</a:t>
            </a:r>
          </a:p>
        </p:txBody>
      </p:sp>
      <p:sp>
        <p:nvSpPr>
          <p:cNvPr id="8" name="Title 1"/>
          <p:cNvSpPr>
            <a:spLocks noGrp="1"/>
          </p:cNvSpPr>
          <p:nvPr>
            <p:ph type="title"/>
          </p:nvPr>
        </p:nvSpPr>
        <p:spPr/>
        <p:txBody>
          <a:bodyPr/>
          <a:lstStyle/>
          <a:p>
            <a:r>
              <a:rPr lang="en-US" sz="3600" dirty="0" err="1"/>
              <a:t>Ações</a:t>
            </a:r>
            <a:r>
              <a:rPr lang="en-US" sz="3600" dirty="0"/>
              <a:t> da </a:t>
            </a:r>
            <a:r>
              <a:rPr lang="en-US" sz="3600" dirty="0" err="1"/>
              <a:t>gestão</a:t>
            </a:r>
            <a:r>
              <a:rPr lang="en-US" sz="3600" dirty="0"/>
              <a:t> de topo</a:t>
            </a:r>
            <a:endParaRPr lang="en-US" dirty="0">
              <a:latin typeface="Times New Roman" charset="0"/>
              <a:ea typeface="Times New Roman" charset="0"/>
              <a:cs typeface="Times New Roman" charset="0"/>
            </a:endParaRPr>
          </a:p>
        </p:txBody>
      </p:sp>
    </p:spTree>
    <p:extLst>
      <p:ext uri="{BB962C8B-B14F-4D97-AF65-F5344CB8AC3E}">
        <p14:creationId xmlns:p14="http://schemas.microsoft.com/office/powerpoint/2010/main" val="14857612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dirty="0" err="1">
                <a:latin typeface="Times New Roman" charset="0"/>
                <a:ea typeface="Times New Roman" charset="0"/>
                <a:cs typeface="Times New Roman" charset="0"/>
              </a:rPr>
              <a:t>Exemplo</a:t>
            </a:r>
            <a:r>
              <a:rPr lang="en-US" dirty="0">
                <a:latin typeface="Times New Roman" charset="0"/>
                <a:ea typeface="Times New Roman" charset="0"/>
                <a:cs typeface="Times New Roman" charset="0"/>
              </a:rPr>
              <a:t> da Microsoft</a:t>
            </a:r>
          </a:p>
        </p:txBody>
      </p:sp>
      <p:sp>
        <p:nvSpPr>
          <p:cNvPr id="5" name="Slide Number Placeholder 5"/>
          <p:cNvSpPr txBox="1">
            <a:spLocks/>
          </p:cNvSpPr>
          <p:nvPr/>
        </p:nvSpPr>
        <p:spPr>
          <a:xfrm>
            <a:off x="8458200" y="6416675"/>
            <a:ext cx="457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5 - </a:t>
            </a:r>
            <a:fld id="{1D72EBF8-7CF5-44B7-B2BF-E22DE4D0703D}" type="slidenum">
              <a:rPr lang="en-US" smtClean="0"/>
              <a:pPr/>
              <a:t>22</a:t>
            </a:fld>
            <a:endParaRPr lang="en-US" dirty="0"/>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0835" y="1853056"/>
            <a:ext cx="2550319" cy="3429000"/>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85100" y="244275"/>
            <a:ext cx="4025348" cy="6019964"/>
          </a:xfrm>
          <a:prstGeom prst="rect">
            <a:avLst/>
          </a:prstGeom>
        </p:spPr>
      </p:pic>
      <p:sp>
        <p:nvSpPr>
          <p:cNvPr id="2" name="Rectangle 1"/>
          <p:cNvSpPr/>
          <p:nvPr/>
        </p:nvSpPr>
        <p:spPr>
          <a:xfrm>
            <a:off x="736840" y="5859247"/>
            <a:ext cx="3198311" cy="369332"/>
          </a:xfrm>
          <a:prstGeom prst="rect">
            <a:avLst/>
          </a:prstGeom>
        </p:spPr>
        <p:txBody>
          <a:bodyPr wrap="none">
            <a:spAutoFit/>
          </a:bodyPr>
          <a:lstStyle/>
          <a:p>
            <a:r>
              <a:rPr lang="en-US" dirty="0">
                <a:latin typeface="Calibri" pitchFamily="34" charset="0"/>
              </a:rPr>
              <a:t>(</a:t>
            </a:r>
            <a:r>
              <a:rPr lang="en-US" dirty="0" err="1">
                <a:latin typeface="Calibri" pitchFamily="34" charset="0"/>
              </a:rPr>
              <a:t>Julho</a:t>
            </a:r>
            <a:r>
              <a:rPr lang="en-US" dirty="0">
                <a:latin typeface="Calibri" pitchFamily="34" charset="0"/>
              </a:rPr>
              <a:t> de 2017, </a:t>
            </a:r>
            <a:r>
              <a:rPr lang="en-US" dirty="0" err="1">
                <a:latin typeface="Calibri" pitchFamily="34" charset="0"/>
              </a:rPr>
              <a:t>Sede</a:t>
            </a:r>
            <a:r>
              <a:rPr lang="en-US" dirty="0">
                <a:latin typeface="Calibri" pitchFamily="34" charset="0"/>
              </a:rPr>
              <a:t> </a:t>
            </a:r>
            <a:r>
              <a:rPr lang="en-US" dirty="0" err="1">
                <a:latin typeface="Calibri" pitchFamily="34" charset="0"/>
              </a:rPr>
              <a:t>em</a:t>
            </a:r>
            <a:r>
              <a:rPr lang="en-US" dirty="0">
                <a:latin typeface="Calibri" pitchFamily="34" charset="0"/>
              </a:rPr>
              <a:t> </a:t>
            </a:r>
            <a:r>
              <a:rPr lang="en-US" dirty="0" err="1">
                <a:latin typeface="Calibri" pitchFamily="34" charset="0"/>
              </a:rPr>
              <a:t>Lisboa</a:t>
            </a:r>
            <a:r>
              <a:rPr lang="en-US" dirty="0">
                <a:latin typeface="Calibri" pitchFamily="34" charset="0"/>
              </a:rPr>
              <a:t>)</a:t>
            </a:r>
            <a:endParaRPr lang="pt-PT" dirty="0"/>
          </a:p>
        </p:txBody>
      </p:sp>
    </p:spTree>
    <p:extLst>
      <p:ext uri="{BB962C8B-B14F-4D97-AF65-F5344CB8AC3E}">
        <p14:creationId xmlns:p14="http://schemas.microsoft.com/office/powerpoint/2010/main" val="25833756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 que é a </a:t>
            </a:r>
            <a:r>
              <a:rPr lang="en-US" dirty="0" err="1"/>
              <a:t>diversidade</a:t>
            </a:r>
            <a:r>
              <a:rPr lang="en-US" dirty="0"/>
              <a:t> </a:t>
            </a:r>
            <a:r>
              <a:rPr lang="en-US" dirty="0" err="1"/>
              <a:t>nas</a:t>
            </a:r>
            <a:r>
              <a:rPr lang="en-US" dirty="0"/>
              <a:t> </a:t>
            </a:r>
            <a:r>
              <a:rPr lang="en-US" dirty="0" err="1"/>
              <a:t>organizações</a:t>
            </a:r>
            <a:r>
              <a:rPr lang="en-US" dirty="0"/>
              <a:t>?</a:t>
            </a:r>
          </a:p>
        </p:txBody>
      </p:sp>
      <p:sp>
        <p:nvSpPr>
          <p:cNvPr id="5" name="Rectangle 3"/>
          <p:cNvSpPr txBox="1">
            <a:spLocks/>
          </p:cNvSpPr>
          <p:nvPr/>
        </p:nvSpPr>
        <p:spPr bwMode="auto">
          <a:xfrm>
            <a:off x="457200" y="1981200"/>
            <a:ext cx="8229600" cy="4144963"/>
          </a:xfrm>
          <a:prstGeom prst="rect">
            <a:avLst/>
          </a:prstGeom>
          <a:noFill/>
          <a:ln w="9525">
            <a:noFill/>
            <a:miter lim="800000"/>
            <a:headEnd/>
            <a:tailEnd/>
          </a:ln>
        </p:spPr>
        <p:txBody>
          <a:bodyPr/>
          <a:lstStyle/>
          <a:p>
            <a:pPr marL="342900" indent="-342900" eaLnBrk="0" hangingPunct="0">
              <a:spcBef>
                <a:spcPct val="20000"/>
              </a:spcBef>
              <a:buFont typeface="Arial" charset="0"/>
              <a:buChar char="•"/>
            </a:pPr>
            <a:r>
              <a:rPr lang="pt-PT" sz="2400" b="1" dirty="0"/>
              <a:t>Diversidade nas organizações</a:t>
            </a:r>
          </a:p>
          <a:p>
            <a:pPr marL="342900" indent="-342900" eaLnBrk="0" hangingPunct="0">
              <a:spcBef>
                <a:spcPct val="20000"/>
              </a:spcBef>
              <a:buFont typeface="Arial" charset="0"/>
              <a:buChar char="•"/>
            </a:pPr>
            <a:endParaRPr lang="pt-PT" sz="800" b="1" dirty="0"/>
          </a:p>
          <a:p>
            <a:pPr marL="355600" algn="just" eaLnBrk="0" hangingPunct="0">
              <a:spcBef>
                <a:spcPct val="20000"/>
              </a:spcBef>
            </a:pPr>
            <a:r>
              <a:rPr lang="pt-PT" sz="2400" dirty="0"/>
              <a:t>Modo como as pessoas de uma organização são diferentes, ou semelhantes, umas das outras.</a:t>
            </a:r>
          </a:p>
        </p:txBody>
      </p:sp>
    </p:spTree>
    <p:extLst>
      <p:ext uri="{BB962C8B-B14F-4D97-AF65-F5344CB8AC3E}">
        <p14:creationId xmlns:p14="http://schemas.microsoft.com/office/powerpoint/2010/main" val="9657115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000" dirty="0" err="1"/>
              <a:t>Figura</a:t>
            </a:r>
            <a:r>
              <a:rPr lang="en-US" sz="3000" dirty="0"/>
              <a:t> 4-1</a:t>
            </a:r>
            <a:br>
              <a:rPr lang="en-US" sz="3000" dirty="0"/>
            </a:br>
            <a:r>
              <a:rPr lang="en-US" sz="3200" dirty="0" err="1"/>
              <a:t>História</a:t>
            </a:r>
            <a:r>
              <a:rPr lang="en-US" sz="3200" dirty="0"/>
              <a:t> da </a:t>
            </a:r>
            <a:r>
              <a:rPr lang="en-US" sz="3200" dirty="0" err="1"/>
              <a:t>evolução</a:t>
            </a:r>
            <a:r>
              <a:rPr lang="en-US" sz="3200" dirty="0"/>
              <a:t> da </a:t>
            </a:r>
            <a:r>
              <a:rPr lang="en-US" sz="3200" dirty="0" err="1"/>
              <a:t>diversidade</a:t>
            </a:r>
            <a:endParaRPr lang="en-US" sz="3000" dirty="0"/>
          </a:p>
        </p:txBody>
      </p:sp>
      <p:graphicFrame>
        <p:nvGraphicFramePr>
          <p:cNvPr id="6" name="Table 5"/>
          <p:cNvGraphicFramePr>
            <a:graphicFrameLocks noGrp="1"/>
          </p:cNvGraphicFramePr>
          <p:nvPr>
            <p:extLst>
              <p:ext uri="{D42A27DB-BD31-4B8C-83A1-F6EECF244321}">
                <p14:modId xmlns:p14="http://schemas.microsoft.com/office/powerpoint/2010/main" val="966007627"/>
              </p:ext>
            </p:extLst>
          </p:nvPr>
        </p:nvGraphicFramePr>
        <p:xfrm>
          <a:off x="457200" y="1473200"/>
          <a:ext cx="8229600" cy="4241800"/>
        </p:xfrm>
        <a:graphic>
          <a:graphicData uri="http://schemas.openxmlformats.org/drawingml/2006/table">
            <a:tbl>
              <a:tblPr firstRow="1" bandRow="1">
                <a:tableStyleId>{3B4B98B0-60AC-42C2-AFA5-B58CD77FA1E5}</a:tableStyleId>
              </a:tblPr>
              <a:tblGrid>
                <a:gridCol w="2230755">
                  <a:extLst>
                    <a:ext uri="{9D8B030D-6E8A-4147-A177-3AD203B41FA5}">
                      <a16:colId xmlns:a16="http://schemas.microsoft.com/office/drawing/2014/main" val="20000"/>
                    </a:ext>
                  </a:extLst>
                </a:gridCol>
                <a:gridCol w="5998845">
                  <a:extLst>
                    <a:ext uri="{9D8B030D-6E8A-4147-A177-3AD203B41FA5}">
                      <a16:colId xmlns:a16="http://schemas.microsoft.com/office/drawing/2014/main" val="20001"/>
                    </a:ext>
                  </a:extLst>
                </a:gridCol>
              </a:tblGrid>
              <a:tr h="370840">
                <a:tc>
                  <a:txBody>
                    <a:bodyPr/>
                    <a:lstStyle/>
                    <a:p>
                      <a:r>
                        <a:rPr lang="en-US" sz="1400" dirty="0"/>
                        <a:t>Timeframe</a:t>
                      </a:r>
                    </a:p>
                  </a:txBody>
                  <a:tcPr/>
                </a:tc>
                <a:tc>
                  <a:txBody>
                    <a:bodyPr/>
                    <a:lstStyle/>
                    <a:p>
                      <a:r>
                        <a:rPr lang="en-US" sz="1400" dirty="0"/>
                        <a:t>Events</a:t>
                      </a:r>
                    </a:p>
                  </a:txBody>
                  <a:tcPr/>
                </a:tc>
                <a:extLst>
                  <a:ext uri="{0D108BD9-81ED-4DB2-BD59-A6C34878D82A}">
                    <a16:rowId xmlns:a16="http://schemas.microsoft.com/office/drawing/2014/main" val="10000"/>
                  </a:ext>
                </a:extLst>
              </a:tr>
              <a:tr h="370840">
                <a:tc>
                  <a:txBody>
                    <a:bodyPr/>
                    <a:lstStyle/>
                    <a:p>
                      <a:r>
                        <a:rPr lang="en-US" sz="1400" dirty="0"/>
                        <a:t>1960s to 1970s</a:t>
                      </a:r>
                    </a:p>
                  </a:txBody>
                  <a:tcPr/>
                </a:tc>
                <a:tc>
                  <a:txBody>
                    <a:bodyPr/>
                    <a:lstStyle/>
                    <a:p>
                      <a:r>
                        <a:rPr lang="en-US" sz="1400" b="1" kern="1200" dirty="0">
                          <a:solidFill>
                            <a:schemeClr val="tx1"/>
                          </a:solidFill>
                          <a:effectLst/>
                          <a:latin typeface="+mn-lt"/>
                          <a:ea typeface="+mn-ea"/>
                          <a:cs typeface="+mn-cs"/>
                        </a:rPr>
                        <a:t>Focus on complying with laws and regulations: </a:t>
                      </a:r>
                      <a:r>
                        <a:rPr lang="en-US" sz="1400" kern="1200" dirty="0">
                          <a:solidFill>
                            <a:schemeClr val="tx1"/>
                          </a:solidFill>
                          <a:effectLst/>
                          <a:latin typeface="+mn-lt"/>
                          <a:ea typeface="+mn-ea"/>
                          <a:cs typeface="+mn-cs"/>
                        </a:rPr>
                        <a:t>Title VII of Civil Rights Act; Equal Employment Opportunity Commission; affirmative action policies and programs</a:t>
                      </a:r>
                      <a:endParaRPr lang="en-US" sz="1400" dirty="0"/>
                    </a:p>
                  </a:txBody>
                  <a:tcPr/>
                </a:tc>
                <a:extLst>
                  <a:ext uri="{0D108BD9-81ED-4DB2-BD59-A6C34878D82A}">
                    <a16:rowId xmlns:a16="http://schemas.microsoft.com/office/drawing/2014/main" val="10001"/>
                  </a:ext>
                </a:extLst>
              </a:tr>
              <a:tr h="370840">
                <a:tc>
                  <a:txBody>
                    <a:bodyPr/>
                    <a:lstStyle/>
                    <a:p>
                      <a:r>
                        <a:rPr lang="en-US" sz="1400" dirty="0"/>
                        <a:t>Early 1980s</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kern="1200" dirty="0">
                          <a:solidFill>
                            <a:schemeClr val="tx1"/>
                          </a:solidFill>
                          <a:effectLst/>
                          <a:latin typeface="+mn-lt"/>
                          <a:ea typeface="+mn-ea"/>
                          <a:cs typeface="+mn-cs"/>
                        </a:rPr>
                        <a:t>Focus on assimilating minorities and women into corporate setting: </a:t>
                      </a:r>
                      <a:r>
                        <a:rPr lang="en-US" sz="1400" kern="1200" dirty="0">
                          <a:solidFill>
                            <a:schemeClr val="tx1"/>
                          </a:solidFill>
                          <a:effectLst/>
                          <a:latin typeface="+mn-lt"/>
                          <a:ea typeface="+mn-ea"/>
                          <a:cs typeface="+mn-cs"/>
                        </a:rPr>
                        <a:t>Corporate programs developed to help improve self-confidence and qualifications of diverse individuals so they can “fit in”</a:t>
                      </a:r>
                      <a:endParaRPr lang="en-US" sz="1400" dirty="0"/>
                    </a:p>
                  </a:txBody>
                  <a:tcPr/>
                </a:tc>
                <a:extLst>
                  <a:ext uri="{0D108BD9-81ED-4DB2-BD59-A6C34878D82A}">
                    <a16:rowId xmlns:a16="http://schemas.microsoft.com/office/drawing/2014/main" val="10002"/>
                  </a:ext>
                </a:extLst>
              </a:tr>
              <a:tr h="370840">
                <a:tc>
                  <a:txBody>
                    <a:bodyPr/>
                    <a:lstStyle/>
                    <a:p>
                      <a:r>
                        <a:rPr lang="en-US" sz="1400" dirty="0"/>
                        <a:t>Late 1980s</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kern="1200" dirty="0">
                          <a:solidFill>
                            <a:schemeClr val="tx1"/>
                          </a:solidFill>
                          <a:effectLst/>
                          <a:latin typeface="+mn-lt"/>
                          <a:ea typeface="+mn-ea"/>
                          <a:cs typeface="+mn-cs"/>
                        </a:rPr>
                        <a:t>Concept of workforce diversity expanded from compliance to an issue of business survival: </a:t>
                      </a:r>
                      <a:r>
                        <a:rPr lang="en-US" sz="1400" kern="1200" dirty="0">
                          <a:solidFill>
                            <a:schemeClr val="tx1"/>
                          </a:solidFill>
                          <a:effectLst/>
                          <a:latin typeface="+mn-lt"/>
                          <a:ea typeface="+mn-ea"/>
                          <a:cs typeface="+mn-cs"/>
                        </a:rPr>
                        <a:t>Publication of </a:t>
                      </a:r>
                      <a:r>
                        <a:rPr lang="en-US" sz="1400" i="1" kern="1200" dirty="0">
                          <a:solidFill>
                            <a:schemeClr val="tx1"/>
                          </a:solidFill>
                          <a:effectLst/>
                          <a:latin typeface="+mn-lt"/>
                          <a:ea typeface="+mn-ea"/>
                          <a:cs typeface="+mn-cs"/>
                        </a:rPr>
                        <a:t>Workforce 2000 </a:t>
                      </a:r>
                      <a:r>
                        <a:rPr lang="en-US" sz="1400" kern="1200" dirty="0">
                          <a:solidFill>
                            <a:schemeClr val="tx1"/>
                          </a:solidFill>
                          <a:effectLst/>
                          <a:latin typeface="+mn-lt"/>
                          <a:ea typeface="+mn-ea"/>
                          <a:cs typeface="+mn-cs"/>
                        </a:rPr>
                        <a:t>opened business leaders’ eyes about the future composition of workforce—that is, more diverse; first use of term </a:t>
                      </a:r>
                      <a:r>
                        <a:rPr lang="en-US" sz="1400" i="0" kern="1200" dirty="0">
                          <a:solidFill>
                            <a:schemeClr val="tx1"/>
                          </a:solidFill>
                          <a:effectLst/>
                          <a:latin typeface="+mn-lt"/>
                          <a:ea typeface="+mn-ea"/>
                          <a:cs typeface="+mn-cs"/>
                        </a:rPr>
                        <a:t>workforce diversity</a:t>
                      </a:r>
                      <a:endParaRPr lang="en-US" sz="1400" i="0" dirty="0"/>
                    </a:p>
                  </a:txBody>
                  <a:tcPr/>
                </a:tc>
                <a:extLst>
                  <a:ext uri="{0D108BD9-81ED-4DB2-BD59-A6C34878D82A}">
                    <a16:rowId xmlns:a16="http://schemas.microsoft.com/office/drawing/2014/main" val="10003"/>
                  </a:ext>
                </a:extLst>
              </a:tr>
              <a:tr h="370840">
                <a:tc>
                  <a:txBody>
                    <a:bodyPr/>
                    <a:lstStyle/>
                    <a:p>
                      <a:r>
                        <a:rPr lang="en-US" sz="1400" dirty="0"/>
                        <a:t>Late 1980s to Late 1990s</a:t>
                      </a:r>
                    </a:p>
                  </a:txBody>
                  <a:tcPr/>
                </a:tc>
                <a:tc>
                  <a:txBody>
                    <a:bodyPr/>
                    <a:lstStyle/>
                    <a:p>
                      <a:r>
                        <a:rPr lang="en-US" sz="1400" b="1" kern="1200" dirty="0">
                          <a:solidFill>
                            <a:schemeClr val="tx1"/>
                          </a:solidFill>
                          <a:effectLst/>
                          <a:latin typeface="+mn-lt"/>
                          <a:ea typeface="+mn-ea"/>
                          <a:cs typeface="+mn-cs"/>
                        </a:rPr>
                        <a:t>Focus on fostering sensitivity:</a:t>
                      </a:r>
                      <a:r>
                        <a:rPr lang="en-US" sz="1400" b="0" kern="1200" baseline="0" dirty="0">
                          <a:solidFill>
                            <a:schemeClr val="tx1"/>
                          </a:solidFill>
                          <a:effectLst/>
                          <a:latin typeface="+mn-lt"/>
                          <a:ea typeface="+mn-ea"/>
                          <a:cs typeface="+mn-cs"/>
                        </a:rPr>
                        <a:t> </a:t>
                      </a:r>
                      <a:r>
                        <a:rPr lang="en-US" sz="1400" kern="1200" dirty="0">
                          <a:solidFill>
                            <a:schemeClr val="tx1"/>
                          </a:solidFill>
                          <a:effectLst/>
                          <a:latin typeface="+mn-lt"/>
                          <a:ea typeface="+mn-ea"/>
                          <a:cs typeface="+mn-cs"/>
                        </a:rPr>
                        <a:t>Shift from compliance and focusing only on women and minorities to include everyone; making employees more aware and sensitive to the needs and differences of others</a:t>
                      </a:r>
                      <a:endParaRPr lang="en-US" sz="1400" dirty="0"/>
                    </a:p>
                  </a:txBody>
                  <a:tcPr/>
                </a:tc>
                <a:extLst>
                  <a:ext uri="{0D108BD9-81ED-4DB2-BD59-A6C34878D82A}">
                    <a16:rowId xmlns:a16="http://schemas.microsoft.com/office/drawing/2014/main" val="10004"/>
                  </a:ext>
                </a:extLst>
              </a:tr>
              <a:tr h="370840">
                <a:tc>
                  <a:txBody>
                    <a:bodyPr/>
                    <a:lstStyle/>
                    <a:p>
                      <a:r>
                        <a:rPr lang="en-US" sz="1400" dirty="0"/>
                        <a:t>New Millennium</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kern="1200" dirty="0">
                          <a:solidFill>
                            <a:schemeClr val="tx1"/>
                          </a:solidFill>
                          <a:effectLst/>
                          <a:latin typeface="+mn-lt"/>
                          <a:ea typeface="+mn-ea"/>
                          <a:cs typeface="+mn-cs"/>
                        </a:rPr>
                        <a:t>Focus on diversity and inclusion for business success: </a:t>
                      </a:r>
                      <a:r>
                        <a:rPr lang="en-US" sz="1400" kern="1200" dirty="0">
                          <a:solidFill>
                            <a:schemeClr val="tx1"/>
                          </a:solidFill>
                          <a:effectLst/>
                          <a:latin typeface="+mn-lt"/>
                          <a:ea typeface="+mn-ea"/>
                          <a:cs typeface="+mn-cs"/>
                        </a:rPr>
                        <a:t>Workforce diversity seen as core business issue; important to achieve business success, profitability, and growth</a:t>
                      </a:r>
                      <a:endParaRPr lang="en-US" sz="1400" dirty="0"/>
                    </a:p>
                  </a:txBody>
                  <a:tcPr/>
                </a:tc>
                <a:extLst>
                  <a:ext uri="{0D108BD9-81ED-4DB2-BD59-A6C34878D82A}">
                    <a16:rowId xmlns:a16="http://schemas.microsoft.com/office/drawing/2014/main" val="10005"/>
                  </a:ext>
                </a:extLst>
              </a:tr>
            </a:tbl>
          </a:graphicData>
        </a:graphic>
      </p:graphicFrame>
      <p:sp>
        <p:nvSpPr>
          <p:cNvPr id="2" name="Content Placeholder 1"/>
          <p:cNvSpPr>
            <a:spLocks noGrp="1"/>
          </p:cNvSpPr>
          <p:nvPr>
            <p:ph idx="1"/>
          </p:nvPr>
        </p:nvSpPr>
        <p:spPr/>
        <p:txBody>
          <a:bodyPr/>
          <a:lstStyle/>
          <a:p>
            <a:endParaRPr lang="pt-PT"/>
          </a:p>
        </p:txBody>
      </p:sp>
    </p:spTree>
    <p:extLst>
      <p:ext uri="{BB962C8B-B14F-4D97-AF65-F5344CB8AC3E}">
        <p14:creationId xmlns:p14="http://schemas.microsoft.com/office/powerpoint/2010/main" val="8376941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Tipos</a:t>
            </a:r>
            <a:r>
              <a:rPr lang="en-US" dirty="0"/>
              <a:t> de </a:t>
            </a:r>
            <a:r>
              <a:rPr lang="en-US" dirty="0" err="1"/>
              <a:t>Diversidade</a:t>
            </a:r>
            <a:endParaRPr lang="en-US" dirty="0"/>
          </a:p>
        </p:txBody>
      </p:sp>
      <p:sp>
        <p:nvSpPr>
          <p:cNvPr id="5" name="Content Placeholder 2"/>
          <p:cNvSpPr>
            <a:spLocks noGrp="1"/>
          </p:cNvSpPr>
          <p:nvPr/>
        </p:nvSpPr>
        <p:spPr bwMode="auto">
          <a:xfrm>
            <a:off x="309351" y="1752600"/>
            <a:ext cx="4267199" cy="4419600"/>
          </a:xfrm>
          <a:prstGeom prst="rect">
            <a:avLst/>
          </a:prstGeom>
          <a:noFill/>
          <a:ln w="9525">
            <a:noFill/>
            <a:miter lim="800000"/>
            <a:headEnd/>
            <a:tailEnd/>
          </a:ln>
        </p:spPr>
        <p:txBody>
          <a:bodyPr/>
          <a:lstStyle/>
          <a:p>
            <a:pPr marL="342900" indent="-342900" eaLnBrk="0" hangingPunct="0">
              <a:spcBef>
                <a:spcPct val="20000"/>
              </a:spcBef>
              <a:buFont typeface="Arial" charset="0"/>
              <a:buChar char="•"/>
            </a:pPr>
            <a:r>
              <a:rPr lang="pt-PT" sz="2800" b="1" dirty="0"/>
              <a:t>Diversidade superficial </a:t>
            </a:r>
          </a:p>
          <a:p>
            <a:pPr marL="342900" indent="-342900" eaLnBrk="0" hangingPunct="0">
              <a:spcBef>
                <a:spcPct val="20000"/>
              </a:spcBef>
              <a:buFont typeface="Arial" charset="0"/>
              <a:buNone/>
            </a:pPr>
            <a:r>
              <a:rPr lang="pt-PT" sz="2800" b="1" dirty="0"/>
              <a:t>	</a:t>
            </a:r>
            <a:r>
              <a:rPr lang="pt-PT" sz="2400" dirty="0"/>
              <a:t>Diferenças facilmente percebidas e que podem dar origem a estereótipos, mas que não refletem necessariamente os pensamentos e sentimentos das pessoas.</a:t>
            </a:r>
          </a:p>
        </p:txBody>
      </p:sp>
      <p:sp>
        <p:nvSpPr>
          <p:cNvPr id="6" name="Content Placeholder 3"/>
          <p:cNvSpPr>
            <a:spLocks noGrp="1"/>
          </p:cNvSpPr>
          <p:nvPr/>
        </p:nvSpPr>
        <p:spPr bwMode="auto">
          <a:xfrm>
            <a:off x="4570863" y="1752600"/>
            <a:ext cx="4267200" cy="4221162"/>
          </a:xfrm>
          <a:prstGeom prst="rect">
            <a:avLst/>
          </a:prstGeom>
          <a:noFill/>
          <a:ln w="9525">
            <a:noFill/>
            <a:miter lim="800000"/>
            <a:headEnd/>
            <a:tailEnd/>
          </a:ln>
        </p:spPr>
        <p:txBody>
          <a:bodyPr/>
          <a:lstStyle/>
          <a:p>
            <a:pPr marL="342900" indent="-342900" eaLnBrk="0" hangingPunct="0">
              <a:spcBef>
                <a:spcPct val="20000"/>
              </a:spcBef>
              <a:buFont typeface="Arial" charset="0"/>
              <a:buChar char="•"/>
            </a:pPr>
            <a:r>
              <a:rPr lang="pt-PT" sz="2800" b="1" dirty="0"/>
              <a:t>Diversidade </a:t>
            </a:r>
          </a:p>
          <a:p>
            <a:pPr eaLnBrk="0" hangingPunct="0">
              <a:spcBef>
                <a:spcPct val="20000"/>
              </a:spcBef>
            </a:pPr>
            <a:r>
              <a:rPr lang="pt-PT" sz="2800" b="1" dirty="0"/>
              <a:t>   acentuada</a:t>
            </a:r>
          </a:p>
          <a:p>
            <a:pPr marL="342900" indent="-342900" eaLnBrk="0" hangingPunct="0">
              <a:spcBef>
                <a:spcPct val="20000"/>
              </a:spcBef>
              <a:buFont typeface="Arial" charset="0"/>
              <a:buNone/>
            </a:pPr>
            <a:r>
              <a:rPr lang="pt-PT" sz="2800" b="1" dirty="0"/>
              <a:t>	</a:t>
            </a:r>
            <a:r>
              <a:rPr lang="pt-PT" sz="2400" dirty="0"/>
              <a:t>Diferenças em valores, personalidade, e preferências quanto às práticas de trabalho</a:t>
            </a:r>
            <a:r>
              <a:rPr lang="en-US" sz="2400" dirty="0"/>
              <a:t>.</a:t>
            </a:r>
          </a:p>
        </p:txBody>
      </p:sp>
    </p:spTree>
    <p:extLst>
      <p:ext uri="{BB962C8B-B14F-4D97-AF65-F5344CB8AC3E}">
        <p14:creationId xmlns:p14="http://schemas.microsoft.com/office/powerpoint/2010/main" val="8114496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Porque</a:t>
            </a:r>
            <a:r>
              <a:rPr lang="en-US" dirty="0"/>
              <a:t> é </a:t>
            </a:r>
            <a:r>
              <a:rPr lang="en-US" dirty="0" err="1"/>
              <a:t>importante</a:t>
            </a:r>
            <a:r>
              <a:rPr lang="en-US" dirty="0"/>
              <a:t> </a:t>
            </a:r>
            <a:r>
              <a:rPr lang="en-US" dirty="0" err="1"/>
              <a:t>gerir</a:t>
            </a:r>
            <a:r>
              <a:rPr lang="en-US" dirty="0"/>
              <a:t> a </a:t>
            </a:r>
            <a:r>
              <a:rPr lang="en-US" dirty="0" err="1"/>
              <a:t>diversidade</a:t>
            </a:r>
            <a:r>
              <a:rPr lang="en-US" dirty="0"/>
              <a:t> </a:t>
            </a:r>
            <a:r>
              <a:rPr lang="en-US" dirty="0" err="1"/>
              <a:t>nas</a:t>
            </a:r>
            <a:r>
              <a:rPr lang="en-US" dirty="0"/>
              <a:t> </a:t>
            </a:r>
            <a:r>
              <a:rPr lang="en-US" dirty="0" err="1"/>
              <a:t>organizações</a:t>
            </a:r>
            <a:r>
              <a:rPr lang="en-US" dirty="0"/>
              <a:t>?</a:t>
            </a:r>
          </a:p>
        </p:txBody>
      </p:sp>
      <p:sp>
        <p:nvSpPr>
          <p:cNvPr id="5" name="Rectangle 3"/>
          <p:cNvSpPr txBox="1">
            <a:spLocks/>
          </p:cNvSpPr>
          <p:nvPr/>
        </p:nvSpPr>
        <p:spPr bwMode="auto">
          <a:xfrm>
            <a:off x="457200" y="1447800"/>
            <a:ext cx="8229600" cy="4525963"/>
          </a:xfrm>
          <a:prstGeom prst="rect">
            <a:avLst/>
          </a:prstGeom>
          <a:noFill/>
          <a:ln w="9525">
            <a:noFill/>
            <a:miter lim="800000"/>
            <a:headEnd/>
            <a:tailEnd/>
          </a:ln>
        </p:spPr>
        <p:txBody>
          <a:bodyPr/>
          <a:lstStyle/>
          <a:p>
            <a:pPr marL="342900" indent="-342900" eaLnBrk="0" hangingPunct="0">
              <a:spcBef>
                <a:spcPct val="20000"/>
              </a:spcBef>
              <a:buFont typeface="Arial" charset="0"/>
              <a:buChar char="•"/>
            </a:pPr>
            <a:endParaRPr lang="en-US" sz="2800" b="1" dirty="0"/>
          </a:p>
          <a:p>
            <a:pPr marL="342900" indent="-342900" eaLnBrk="0" hangingPunct="0">
              <a:spcBef>
                <a:spcPct val="20000"/>
              </a:spcBef>
              <a:buFont typeface="Arial" charset="0"/>
              <a:buChar char="•"/>
            </a:pPr>
            <a:r>
              <a:rPr lang="pt-PT" sz="2800" b="1" dirty="0"/>
              <a:t>Gestão das pessoas</a:t>
            </a:r>
          </a:p>
          <a:p>
            <a:pPr marL="342900" indent="-342900" eaLnBrk="0" hangingPunct="0">
              <a:spcBef>
                <a:spcPct val="20000"/>
              </a:spcBef>
              <a:buFont typeface="Arial" charset="0"/>
              <a:buChar char="•"/>
            </a:pPr>
            <a:endParaRPr lang="pt-PT" sz="2800" dirty="0"/>
          </a:p>
          <a:p>
            <a:pPr marL="342900" indent="-342900" eaLnBrk="0" hangingPunct="0">
              <a:spcBef>
                <a:spcPct val="20000"/>
              </a:spcBef>
              <a:buFont typeface="Arial" charset="0"/>
              <a:buChar char="•"/>
            </a:pPr>
            <a:r>
              <a:rPr lang="pt-PT" sz="2800" b="1" dirty="0"/>
              <a:t>Desempenho organizacional</a:t>
            </a:r>
          </a:p>
          <a:p>
            <a:pPr marL="342900" indent="-342900" eaLnBrk="0" hangingPunct="0">
              <a:spcBef>
                <a:spcPct val="20000"/>
              </a:spcBef>
              <a:buFont typeface="Arial" charset="0"/>
              <a:buChar char="•"/>
            </a:pPr>
            <a:endParaRPr lang="pt-PT" sz="2800" b="1" dirty="0"/>
          </a:p>
          <a:p>
            <a:pPr marL="342900" indent="-342900" eaLnBrk="0" hangingPunct="0">
              <a:spcBef>
                <a:spcPct val="20000"/>
              </a:spcBef>
              <a:buFont typeface="Arial" charset="0"/>
              <a:buChar char="•"/>
            </a:pPr>
            <a:r>
              <a:rPr lang="pt-PT" sz="2800" dirty="0"/>
              <a:t> </a:t>
            </a:r>
            <a:r>
              <a:rPr lang="pt-PT" sz="2800" b="1" dirty="0"/>
              <a:t>Interesse estratégico</a:t>
            </a:r>
            <a:endParaRPr lang="pt-PT" sz="2800" dirty="0"/>
          </a:p>
        </p:txBody>
      </p:sp>
    </p:spTree>
    <p:extLst>
      <p:ext uri="{BB962C8B-B14F-4D97-AF65-F5344CB8AC3E}">
        <p14:creationId xmlns:p14="http://schemas.microsoft.com/office/powerpoint/2010/main" val="12640723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000" dirty="0" err="1"/>
              <a:t>Figura</a:t>
            </a:r>
            <a:r>
              <a:rPr lang="en-US" sz="3000" dirty="0"/>
              <a:t> 4-1</a:t>
            </a:r>
            <a:br>
              <a:rPr lang="en-US" sz="3000" dirty="0"/>
            </a:br>
            <a:r>
              <a:rPr lang="en-US" sz="3200" dirty="0" err="1"/>
              <a:t>Benefícios</a:t>
            </a:r>
            <a:r>
              <a:rPr lang="en-US" sz="3200" dirty="0"/>
              <a:t> da </a:t>
            </a:r>
            <a:r>
              <a:rPr lang="en-US" sz="3200" dirty="0" err="1"/>
              <a:t>Diversidade</a:t>
            </a:r>
            <a:endParaRPr lang="en-US" sz="3000" dirty="0"/>
          </a:p>
        </p:txBody>
      </p:sp>
      <p:sp>
        <p:nvSpPr>
          <p:cNvPr id="3" name="Content Placeholder 2"/>
          <p:cNvSpPr>
            <a:spLocks noGrp="1"/>
          </p:cNvSpPr>
          <p:nvPr>
            <p:ph idx="1"/>
          </p:nvPr>
        </p:nvSpPr>
        <p:spPr>
          <a:xfrm>
            <a:off x="457200" y="1600200"/>
            <a:ext cx="8534400" cy="4572000"/>
          </a:xfrm>
        </p:spPr>
        <p:txBody>
          <a:bodyPr/>
          <a:lstStyle/>
          <a:p>
            <a:pPr marL="0" indent="0" fontAlgn="t">
              <a:spcBef>
                <a:spcPts val="1200"/>
              </a:spcBef>
              <a:buNone/>
            </a:pPr>
            <a:r>
              <a:rPr lang="en-US" sz="1200" b="1" dirty="0"/>
              <a:t>People Management</a:t>
            </a:r>
            <a:endParaRPr lang="en-US" sz="1200" dirty="0"/>
          </a:p>
          <a:p>
            <a:pPr marL="365760" indent="-182880" fontAlgn="t">
              <a:spcBef>
                <a:spcPts val="900"/>
              </a:spcBef>
            </a:pPr>
            <a:r>
              <a:rPr lang="en-US" sz="1200" dirty="0"/>
              <a:t>Better use of employee talent</a:t>
            </a:r>
          </a:p>
          <a:p>
            <a:pPr marL="365760" indent="-182880" fontAlgn="t">
              <a:spcBef>
                <a:spcPts val="900"/>
              </a:spcBef>
            </a:pPr>
            <a:r>
              <a:rPr lang="en-US" sz="1200" dirty="0"/>
              <a:t>Increased quality of team problem-solving efforts</a:t>
            </a:r>
          </a:p>
          <a:p>
            <a:pPr marL="365760" indent="-182880" fontAlgn="t">
              <a:spcBef>
                <a:spcPts val="900"/>
              </a:spcBef>
            </a:pPr>
            <a:r>
              <a:rPr lang="en-US" sz="1200" dirty="0"/>
              <a:t>Ability to attract and retain employees of diverse backgrounds</a:t>
            </a:r>
          </a:p>
          <a:p>
            <a:pPr marL="0" indent="0" fontAlgn="t">
              <a:spcBef>
                <a:spcPts val="1200"/>
              </a:spcBef>
              <a:buNone/>
            </a:pPr>
            <a:r>
              <a:rPr lang="en-US" sz="1200" b="1" dirty="0"/>
              <a:t>Organizational Performance</a:t>
            </a:r>
            <a:endParaRPr lang="en-US" sz="1200" dirty="0"/>
          </a:p>
          <a:p>
            <a:pPr marL="365760" indent="-182880" fontAlgn="t">
              <a:spcBef>
                <a:spcPts val="900"/>
              </a:spcBef>
            </a:pPr>
            <a:r>
              <a:rPr lang="en-US" sz="1200" dirty="0"/>
              <a:t>Reduced costs associated with high turnover, absenteeism, and lawsuits</a:t>
            </a:r>
          </a:p>
          <a:p>
            <a:pPr marL="365760" indent="-182880" fontAlgn="t">
              <a:spcBef>
                <a:spcPts val="900"/>
              </a:spcBef>
            </a:pPr>
            <a:r>
              <a:rPr lang="en-US" sz="1200" dirty="0"/>
              <a:t>Enhanced problem-solving ability</a:t>
            </a:r>
          </a:p>
          <a:p>
            <a:pPr marL="365760" indent="-182880" fontAlgn="t">
              <a:spcBef>
                <a:spcPts val="900"/>
              </a:spcBef>
            </a:pPr>
            <a:r>
              <a:rPr lang="en-US" sz="1200" dirty="0"/>
              <a:t>Improved system flexibility</a:t>
            </a:r>
          </a:p>
          <a:p>
            <a:pPr marL="0" indent="0" fontAlgn="t">
              <a:spcBef>
                <a:spcPts val="1200"/>
              </a:spcBef>
              <a:buNone/>
            </a:pPr>
            <a:r>
              <a:rPr lang="en-US" sz="1200" b="1" dirty="0"/>
              <a:t>Strategic</a:t>
            </a:r>
            <a:endParaRPr lang="en-US" sz="1200" dirty="0"/>
          </a:p>
          <a:p>
            <a:pPr marL="365760" indent="-182880" fontAlgn="t">
              <a:spcBef>
                <a:spcPts val="900"/>
              </a:spcBef>
            </a:pPr>
            <a:r>
              <a:rPr lang="en-US" sz="1200" dirty="0"/>
              <a:t>Increased understanding of the marketplace, which improves ability to better market to diverse consumers</a:t>
            </a:r>
          </a:p>
          <a:p>
            <a:pPr marL="365760" indent="-182880" fontAlgn="t">
              <a:spcBef>
                <a:spcPts val="900"/>
              </a:spcBef>
            </a:pPr>
            <a:r>
              <a:rPr lang="en-US" sz="1200" dirty="0"/>
              <a:t>Potential to improve sales growth and increase market share</a:t>
            </a:r>
          </a:p>
          <a:p>
            <a:pPr marL="365760" indent="-182880" fontAlgn="t">
              <a:spcBef>
                <a:spcPts val="900"/>
              </a:spcBef>
            </a:pPr>
            <a:r>
              <a:rPr lang="en-US" sz="1200" dirty="0"/>
              <a:t>Potential source of competitive advantage because of improved innovation efforts</a:t>
            </a:r>
          </a:p>
          <a:p>
            <a:pPr marL="365760" indent="-182880" fontAlgn="t">
              <a:spcBef>
                <a:spcPts val="900"/>
              </a:spcBef>
            </a:pPr>
            <a:r>
              <a:rPr lang="en-US" sz="1200" dirty="0"/>
              <a:t>Viewed as moral and ethical; the "right " thing to do</a:t>
            </a:r>
          </a:p>
        </p:txBody>
      </p:sp>
      <p:pic>
        <p:nvPicPr>
          <p:cNvPr id="6" name="Picture 5" descr="The benefits are as follows:&#10;• People Management&#10;- Better use of employee talent.&#10;- Increased quality of team problem-solving efforts.&#10;- Ability to attract and retain employees of diverse backgrounds.&#10;• Organizational Performance&#10;- Reduced costs associated with high turnover, absenteeism, and lawsuits.&#10;- Enhanced problem-solving ability.&#10;- Improved system flexibility.&#10;• Strategic&#10;- Increased understanding of the marketplace, which improves ability to better market to diverse consumers.&#10;- Potential to improve sales growth and increase market share.&#10;- Potential source of competitive advantage because of improved  innovation efforts.&#10;- Viewed as moral and ethical; the “right” thing to do."/>
          <p:cNvPicPr/>
          <p:nvPr/>
        </p:nvPicPr>
        <p:blipFill rotWithShape="1">
          <a:blip r:embed="rId3" cstate="print"/>
          <a:srcRect l="79808" b="69007"/>
          <a:stretch/>
        </p:blipFill>
        <p:spPr bwMode="auto">
          <a:xfrm>
            <a:off x="7105650" y="1599247"/>
            <a:ext cx="1200150" cy="962978"/>
          </a:xfrm>
          <a:prstGeom prst="rect">
            <a:avLst/>
          </a:prstGeom>
          <a:noFill/>
          <a:ln w="9525">
            <a:noFill/>
            <a:miter lim="800000"/>
            <a:headEnd/>
            <a:tailEnd/>
          </a:ln>
        </p:spPr>
      </p:pic>
      <p:pic>
        <p:nvPicPr>
          <p:cNvPr id="7" name="Picture 6" descr="The benefits are as follows:&#10;• People Management&#10;- Better use of employee talent.&#10;- Increased quality of team problem-solving efforts.&#10;- Ability to attract and retain employees of diverse backgrounds.&#10;• Organizational Performance&#10;- Reduced costs associated with high turnover, absenteeism, and lawsuits.&#10;- Enhanced problem-solving ability.&#10;- Improved system flexibility.&#10;• Strategic&#10;- Increased understanding of the marketplace, which improves ability to better market to diverse consumers.&#10;- Potential to improve sales growth and increase market share.&#10;- Potential source of competitive advantage because of improved  innovation efforts.&#10;- Viewed as moral and ethical; the “right” thing to do."/>
          <p:cNvPicPr/>
          <p:nvPr/>
        </p:nvPicPr>
        <p:blipFill rotWithShape="1">
          <a:blip r:embed="rId3" cstate="print"/>
          <a:srcRect l="81249" t="30380" b="44176"/>
          <a:stretch/>
        </p:blipFill>
        <p:spPr bwMode="auto">
          <a:xfrm>
            <a:off x="7162800" y="3016757"/>
            <a:ext cx="1243328" cy="945643"/>
          </a:xfrm>
          <a:prstGeom prst="rect">
            <a:avLst/>
          </a:prstGeom>
          <a:noFill/>
          <a:ln w="9525">
            <a:noFill/>
            <a:miter lim="800000"/>
            <a:headEnd/>
            <a:tailEnd/>
          </a:ln>
        </p:spPr>
      </p:pic>
      <p:pic>
        <p:nvPicPr>
          <p:cNvPr id="8" name="Picture 7" descr="The benefits are as follows:&#10;• People Management&#10;- Better use of employee talent.&#10;- Increased quality of team problem-solving efforts.&#10;- Ability to attract and retain employees of diverse backgrounds.&#10;• Organizational Performance&#10;- Reduced costs associated with high turnover, absenteeism, and lawsuits.&#10;- Enhanced problem-solving ability.&#10;- Improved system flexibility.&#10;• Strategic&#10;- Increased understanding of the marketplace, which improves ability to better market to diverse consumers.&#10;- Potential to improve sales growth and increase market share.&#10;- Potential source of competitive advantage because of improved  innovation efforts.&#10;- Viewed as moral and ethical; the “right” thing to do."/>
          <p:cNvPicPr/>
          <p:nvPr/>
        </p:nvPicPr>
        <p:blipFill rotWithShape="1">
          <a:blip r:embed="rId3" cstate="print"/>
          <a:srcRect l="80128" t="57358" r="1282" b="6162"/>
          <a:stretch/>
        </p:blipFill>
        <p:spPr bwMode="auto">
          <a:xfrm>
            <a:off x="7181850" y="4600575"/>
            <a:ext cx="1104900" cy="1133475"/>
          </a:xfrm>
          <a:prstGeom prst="rect">
            <a:avLst/>
          </a:prstGeom>
          <a:noFill/>
          <a:ln w="9525">
            <a:noFill/>
            <a:miter lim="800000"/>
            <a:headEnd/>
            <a:tailEnd/>
          </a:ln>
        </p:spPr>
      </p:pic>
      <p:cxnSp>
        <p:nvCxnSpPr>
          <p:cNvPr id="4" name="Straight Connector 3">
            <a:extLst>
              <a:ext uri="{FF2B5EF4-FFF2-40B4-BE49-F238E27FC236}">
                <a16:creationId xmlns:a16="http://schemas.microsoft.com/office/drawing/2014/main" id="{A24D78C6-9DA7-489F-95B0-04E68B273167}"/>
              </a:ext>
            </a:extLst>
          </p:cNvPr>
          <p:cNvCxnSpPr>
            <a:cxnSpLocks/>
          </p:cNvCxnSpPr>
          <p:nvPr/>
        </p:nvCxnSpPr>
        <p:spPr>
          <a:xfrm>
            <a:off x="1600200" y="2362200"/>
            <a:ext cx="25908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DDFA56E7-E346-4436-90DF-9025BB458433}"/>
              </a:ext>
            </a:extLst>
          </p:cNvPr>
          <p:cNvCxnSpPr>
            <a:cxnSpLocks/>
          </p:cNvCxnSpPr>
          <p:nvPr/>
        </p:nvCxnSpPr>
        <p:spPr>
          <a:xfrm>
            <a:off x="867102" y="2088932"/>
            <a:ext cx="19812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1CB69C3-1C4E-4AFE-A3C0-D99DF9ADF2D2}"/>
              </a:ext>
            </a:extLst>
          </p:cNvPr>
          <p:cNvCxnSpPr>
            <a:cxnSpLocks/>
          </p:cNvCxnSpPr>
          <p:nvPr/>
        </p:nvCxnSpPr>
        <p:spPr>
          <a:xfrm>
            <a:off x="1371600" y="2680136"/>
            <a:ext cx="21336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8714AD19-3D4B-424B-9C88-F9296F44AB2D}"/>
              </a:ext>
            </a:extLst>
          </p:cNvPr>
          <p:cNvCxnSpPr>
            <a:cxnSpLocks/>
          </p:cNvCxnSpPr>
          <p:nvPr/>
        </p:nvCxnSpPr>
        <p:spPr>
          <a:xfrm>
            <a:off x="813314" y="3308132"/>
            <a:ext cx="1247633"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430C904-13B6-493A-8C98-76CD57F2F6DF}"/>
              </a:ext>
            </a:extLst>
          </p:cNvPr>
          <p:cNvCxnSpPr>
            <a:cxnSpLocks/>
          </p:cNvCxnSpPr>
          <p:nvPr/>
        </p:nvCxnSpPr>
        <p:spPr>
          <a:xfrm>
            <a:off x="765099" y="3909847"/>
            <a:ext cx="1857233"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985F72DE-7E19-495D-A0D5-F52F856E6C8C}"/>
              </a:ext>
            </a:extLst>
          </p:cNvPr>
          <p:cNvCxnSpPr>
            <a:cxnSpLocks/>
          </p:cNvCxnSpPr>
          <p:nvPr/>
        </p:nvCxnSpPr>
        <p:spPr>
          <a:xfrm>
            <a:off x="765099" y="4553277"/>
            <a:ext cx="3044901"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1216EDEE-37C4-4B79-8A4B-8332752B7DD5}"/>
              </a:ext>
            </a:extLst>
          </p:cNvPr>
          <p:cNvCxnSpPr>
            <a:cxnSpLocks/>
          </p:cNvCxnSpPr>
          <p:nvPr/>
        </p:nvCxnSpPr>
        <p:spPr>
          <a:xfrm>
            <a:off x="2060947" y="5105400"/>
            <a:ext cx="3806453"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A3FBA768-B55F-42E4-AA38-67E5C32B3291}"/>
              </a:ext>
            </a:extLst>
          </p:cNvPr>
          <p:cNvCxnSpPr>
            <a:cxnSpLocks/>
          </p:cNvCxnSpPr>
          <p:nvPr/>
        </p:nvCxnSpPr>
        <p:spPr>
          <a:xfrm>
            <a:off x="1460936" y="5441732"/>
            <a:ext cx="13716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012168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The figure shows three categories of benefits. The first is People Managment.  The second is Organizational Performance.The third is Strategic. Each category includes some specific benefits and a relevant icon."/>
          <p:cNvSpPr>
            <a:spLocks noGrp="1"/>
          </p:cNvSpPr>
          <p:nvPr>
            <p:ph type="title"/>
          </p:nvPr>
        </p:nvSpPr>
        <p:spPr>
          <a:xfrm>
            <a:off x="457200" y="533400"/>
            <a:ext cx="8229600" cy="658709"/>
          </a:xfrm>
        </p:spPr>
        <p:txBody>
          <a:bodyPr/>
          <a:lstStyle/>
          <a:p>
            <a:r>
              <a:rPr lang="en-US" sz="3000" dirty="0" err="1"/>
              <a:t>Mudanças</a:t>
            </a:r>
            <a:r>
              <a:rPr lang="en-US" sz="3000" dirty="0"/>
              <a:t> </a:t>
            </a:r>
            <a:r>
              <a:rPr lang="en-US" sz="3000" dirty="0" err="1"/>
              <a:t>demográficas</a:t>
            </a:r>
            <a:r>
              <a:rPr lang="en-US" sz="3000" dirty="0"/>
              <a:t> </a:t>
            </a:r>
            <a:r>
              <a:rPr lang="en-US" sz="3000" dirty="0" err="1"/>
              <a:t>nos</a:t>
            </a:r>
            <a:r>
              <a:rPr lang="en-US" sz="3000" dirty="0"/>
              <a:t> EUA</a:t>
            </a:r>
          </a:p>
        </p:txBody>
      </p:sp>
      <p:graphicFrame>
        <p:nvGraphicFramePr>
          <p:cNvPr id="5" name="Table 4" descr="Headers: Group, 2015, 2050"/>
          <p:cNvGraphicFramePr>
            <a:graphicFrameLocks noGrp="1"/>
          </p:cNvGraphicFramePr>
          <p:nvPr>
            <p:extLst>
              <p:ext uri="{D42A27DB-BD31-4B8C-83A1-F6EECF244321}">
                <p14:modId xmlns:p14="http://schemas.microsoft.com/office/powerpoint/2010/main" val="1980055069"/>
              </p:ext>
            </p:extLst>
          </p:nvPr>
        </p:nvGraphicFramePr>
        <p:xfrm>
          <a:off x="609600" y="1691640"/>
          <a:ext cx="7924800" cy="3337560"/>
        </p:xfrm>
        <a:graphic>
          <a:graphicData uri="http://schemas.openxmlformats.org/drawingml/2006/table">
            <a:tbl>
              <a:tblPr firstRow="1" bandRow="1">
                <a:tableStyleId>{3B4B98B0-60AC-42C2-AFA5-B58CD77FA1E5}</a:tableStyleId>
              </a:tblPr>
              <a:tblGrid>
                <a:gridCol w="5029200">
                  <a:extLst>
                    <a:ext uri="{9D8B030D-6E8A-4147-A177-3AD203B41FA5}">
                      <a16:colId xmlns:a16="http://schemas.microsoft.com/office/drawing/2014/main" val="20000"/>
                    </a:ext>
                  </a:extLst>
                </a:gridCol>
                <a:gridCol w="1524000">
                  <a:extLst>
                    <a:ext uri="{9D8B030D-6E8A-4147-A177-3AD203B41FA5}">
                      <a16:colId xmlns:a16="http://schemas.microsoft.com/office/drawing/2014/main" val="20001"/>
                    </a:ext>
                  </a:extLst>
                </a:gridCol>
                <a:gridCol w="1371600">
                  <a:extLst>
                    <a:ext uri="{9D8B030D-6E8A-4147-A177-3AD203B41FA5}">
                      <a16:colId xmlns:a16="http://schemas.microsoft.com/office/drawing/2014/main" val="20002"/>
                    </a:ext>
                  </a:extLst>
                </a:gridCol>
              </a:tblGrid>
              <a:tr h="370840">
                <a:tc>
                  <a:txBody>
                    <a:bodyPr/>
                    <a:lstStyle/>
                    <a:p>
                      <a:r>
                        <a:rPr lang="en-US" dirty="0">
                          <a:solidFill>
                            <a:schemeClr val="tx1"/>
                          </a:solidFill>
                        </a:rPr>
                        <a:t>Group</a:t>
                      </a:r>
                    </a:p>
                  </a:txBody>
                  <a:tcPr/>
                </a:tc>
                <a:tc>
                  <a:txBody>
                    <a:bodyPr/>
                    <a:lstStyle/>
                    <a:p>
                      <a:r>
                        <a:rPr lang="en-US" dirty="0"/>
                        <a:t>2015</a:t>
                      </a:r>
                    </a:p>
                  </a:txBody>
                  <a:tcPr/>
                </a:tc>
                <a:tc>
                  <a:txBody>
                    <a:bodyPr/>
                    <a:lstStyle/>
                    <a:p>
                      <a:r>
                        <a:rPr lang="en-US" dirty="0"/>
                        <a:t>2050</a:t>
                      </a:r>
                    </a:p>
                  </a:txBody>
                  <a:tcPr/>
                </a:tc>
                <a:extLst>
                  <a:ext uri="{0D108BD9-81ED-4DB2-BD59-A6C34878D82A}">
                    <a16:rowId xmlns:a16="http://schemas.microsoft.com/office/drawing/2014/main" val="10000"/>
                  </a:ext>
                </a:extLst>
              </a:tr>
              <a:tr h="370840">
                <a:tc>
                  <a:txBody>
                    <a:bodyPr/>
                    <a:lstStyle/>
                    <a:p>
                      <a:r>
                        <a:rPr lang="en-US" dirty="0"/>
                        <a:t>Foreign-born</a:t>
                      </a:r>
                    </a:p>
                  </a:txBody>
                  <a:tcPr/>
                </a:tc>
                <a:tc>
                  <a:txBody>
                    <a:bodyPr/>
                    <a:lstStyle/>
                    <a:p>
                      <a:r>
                        <a:rPr lang="en-US" dirty="0"/>
                        <a:t>14%</a:t>
                      </a:r>
                    </a:p>
                  </a:txBody>
                  <a:tcPr/>
                </a:tc>
                <a:tc>
                  <a:txBody>
                    <a:bodyPr/>
                    <a:lstStyle/>
                    <a:p>
                      <a:r>
                        <a:rPr lang="en-US" dirty="0"/>
                        <a:t>19%</a:t>
                      </a:r>
                    </a:p>
                  </a:txBody>
                  <a:tcPr/>
                </a:tc>
                <a:extLst>
                  <a:ext uri="{0D108BD9-81ED-4DB2-BD59-A6C34878D82A}">
                    <a16:rowId xmlns:a16="http://schemas.microsoft.com/office/drawing/2014/main" val="10001"/>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Racial/</a:t>
                      </a:r>
                      <a:r>
                        <a:rPr lang="en-US" sz="1800" kern="1200" dirty="0">
                          <a:solidFill>
                            <a:schemeClr val="tx1"/>
                          </a:solidFill>
                          <a:latin typeface="+mn-lt"/>
                          <a:ea typeface="+mn-ea"/>
                          <a:cs typeface="+mn-cs"/>
                        </a:rPr>
                        <a:t>ethnic groups</a:t>
                      </a:r>
                      <a:endParaRPr lang="en-US" dirty="0"/>
                    </a:p>
                  </a:txBody>
                  <a:tcPr/>
                </a:tc>
                <a:tc>
                  <a:txBody>
                    <a:bodyPr/>
                    <a:lstStyle/>
                    <a:p>
                      <a:r>
                        <a:rPr lang="en-US" dirty="0">
                          <a:solidFill>
                            <a:schemeClr val="bg1"/>
                          </a:solidFill>
                        </a:rPr>
                        <a:t>blank</a:t>
                      </a:r>
                    </a:p>
                  </a:txBody>
                  <a:tcPr/>
                </a:tc>
                <a:tc>
                  <a:txBody>
                    <a:bodyPr/>
                    <a:lstStyle/>
                    <a:p>
                      <a:r>
                        <a:rPr lang="en-US" dirty="0">
                          <a:solidFill>
                            <a:schemeClr val="bg1"/>
                          </a:solidFill>
                        </a:rPr>
                        <a:t>blank</a:t>
                      </a:r>
                    </a:p>
                  </a:txBody>
                  <a:tcPr/>
                </a:tc>
                <a:extLst>
                  <a:ext uri="{0D108BD9-81ED-4DB2-BD59-A6C34878D82A}">
                    <a16:rowId xmlns:a16="http://schemas.microsoft.com/office/drawing/2014/main" val="10002"/>
                  </a:ext>
                </a:extLst>
              </a:tr>
              <a:tr h="370840">
                <a:tc>
                  <a:txBody>
                    <a:bodyPr/>
                    <a:lstStyle/>
                    <a:p>
                      <a:r>
                        <a:rPr lang="en-US" dirty="0"/>
                        <a:t>White*</a:t>
                      </a:r>
                    </a:p>
                  </a:txBody>
                  <a:tcPr/>
                </a:tc>
                <a:tc>
                  <a:txBody>
                    <a:bodyPr/>
                    <a:lstStyle/>
                    <a:p>
                      <a:r>
                        <a:rPr lang="en-US" dirty="0"/>
                        <a:t>72%</a:t>
                      </a:r>
                    </a:p>
                  </a:txBody>
                  <a:tcPr/>
                </a:tc>
                <a:tc>
                  <a:txBody>
                    <a:bodyPr/>
                    <a:lstStyle/>
                    <a:p>
                      <a:r>
                        <a:rPr lang="en-US" dirty="0"/>
                        <a:t>47%</a:t>
                      </a:r>
                    </a:p>
                  </a:txBody>
                  <a:tcPr/>
                </a:tc>
                <a:extLst>
                  <a:ext uri="{0D108BD9-81ED-4DB2-BD59-A6C34878D82A}">
                    <a16:rowId xmlns:a16="http://schemas.microsoft.com/office/drawing/2014/main" val="10003"/>
                  </a:ext>
                </a:extLst>
              </a:tr>
              <a:tr h="370840">
                <a:tc>
                  <a:txBody>
                    <a:bodyPr/>
                    <a:lstStyle/>
                    <a:p>
                      <a:r>
                        <a:rPr lang="en-US" dirty="0"/>
                        <a:t>Hispanic</a:t>
                      </a:r>
                    </a:p>
                  </a:txBody>
                  <a:tcPr/>
                </a:tc>
                <a:tc>
                  <a:txBody>
                    <a:bodyPr/>
                    <a:lstStyle/>
                    <a:p>
                      <a:r>
                        <a:rPr lang="en-US" dirty="0"/>
                        <a:t>12%</a:t>
                      </a:r>
                    </a:p>
                  </a:txBody>
                  <a:tcPr/>
                </a:tc>
                <a:tc>
                  <a:txBody>
                    <a:bodyPr/>
                    <a:lstStyle/>
                    <a:p>
                      <a:r>
                        <a:rPr lang="en-US" dirty="0"/>
                        <a:t>29%</a:t>
                      </a:r>
                    </a:p>
                  </a:txBody>
                  <a:tcPr/>
                </a:tc>
                <a:extLst>
                  <a:ext uri="{0D108BD9-81ED-4DB2-BD59-A6C34878D82A}">
                    <a16:rowId xmlns:a16="http://schemas.microsoft.com/office/drawing/2014/main" val="10004"/>
                  </a:ext>
                </a:extLst>
              </a:tr>
              <a:tr h="370840">
                <a:tc>
                  <a:txBody>
                    <a:bodyPr/>
                    <a:lstStyle/>
                    <a:p>
                      <a:r>
                        <a:rPr lang="en-US" dirty="0"/>
                        <a:t>Black*</a:t>
                      </a:r>
                    </a:p>
                  </a:txBody>
                  <a:tcPr/>
                </a:tc>
                <a:tc>
                  <a:txBody>
                    <a:bodyPr/>
                    <a:lstStyle/>
                    <a:p>
                      <a:r>
                        <a:rPr lang="en-US" dirty="0"/>
                        <a:t>12%</a:t>
                      </a:r>
                    </a:p>
                  </a:txBody>
                  <a:tcPr/>
                </a:tc>
                <a:tc>
                  <a:txBody>
                    <a:bodyPr/>
                    <a:lstStyle/>
                    <a:p>
                      <a:r>
                        <a:rPr lang="en-US" dirty="0"/>
                        <a:t>13%</a:t>
                      </a:r>
                    </a:p>
                  </a:txBody>
                  <a:tcPr/>
                </a:tc>
                <a:extLst>
                  <a:ext uri="{0D108BD9-81ED-4DB2-BD59-A6C34878D82A}">
                    <a16:rowId xmlns:a16="http://schemas.microsoft.com/office/drawing/2014/main" val="10005"/>
                  </a:ext>
                </a:extLst>
              </a:tr>
              <a:tr h="370840">
                <a:tc>
                  <a:txBody>
                    <a:bodyPr/>
                    <a:lstStyle/>
                    <a:p>
                      <a:r>
                        <a:rPr lang="en-US" dirty="0"/>
                        <a:t>Asian*</a:t>
                      </a:r>
                    </a:p>
                  </a:txBody>
                  <a:tcPr/>
                </a:tc>
                <a:tc>
                  <a:txBody>
                    <a:bodyPr/>
                    <a:lstStyle/>
                    <a:p>
                      <a:r>
                        <a:rPr lang="en-US" dirty="0"/>
                        <a:t>4%</a:t>
                      </a:r>
                    </a:p>
                  </a:txBody>
                  <a:tcPr/>
                </a:tc>
                <a:tc>
                  <a:txBody>
                    <a:bodyPr/>
                    <a:lstStyle/>
                    <a:p>
                      <a:r>
                        <a:rPr lang="en-US" dirty="0"/>
                        <a:t>9%</a:t>
                      </a:r>
                    </a:p>
                  </a:txBody>
                  <a:tcPr/>
                </a:tc>
                <a:extLst>
                  <a:ext uri="{0D108BD9-81ED-4DB2-BD59-A6C34878D82A}">
                    <a16:rowId xmlns:a16="http://schemas.microsoft.com/office/drawing/2014/main" val="10006"/>
                  </a:ext>
                </a:extLst>
              </a:tr>
              <a:tr h="370840">
                <a:tc>
                  <a:txBody>
                    <a:bodyPr/>
                    <a:lstStyle/>
                    <a:p>
                      <a:r>
                        <a:rPr lang="en-US" dirty="0"/>
                        <a:t>* = Non-Hispanic</a:t>
                      </a:r>
                    </a:p>
                  </a:txBody>
                  <a:tcPr/>
                </a:tc>
                <a:tc>
                  <a:txBody>
                    <a:bodyPr/>
                    <a:lstStyle/>
                    <a:p>
                      <a:r>
                        <a:rPr lang="en-US" dirty="0">
                          <a:solidFill>
                            <a:schemeClr val="accent1">
                              <a:lumMod val="20000"/>
                              <a:lumOff val="80000"/>
                            </a:schemeClr>
                          </a:solidFill>
                        </a:rPr>
                        <a:t>blank</a:t>
                      </a:r>
                    </a:p>
                  </a:txBody>
                  <a:tcPr/>
                </a:tc>
                <a:tc>
                  <a:txBody>
                    <a:bodyPr/>
                    <a:lstStyle/>
                    <a:p>
                      <a:r>
                        <a:rPr lang="en-US" dirty="0">
                          <a:solidFill>
                            <a:schemeClr val="accent1">
                              <a:lumMod val="20000"/>
                              <a:lumOff val="80000"/>
                            </a:schemeClr>
                          </a:solidFill>
                        </a:rPr>
                        <a:t>blank</a:t>
                      </a:r>
                    </a:p>
                  </a:txBody>
                  <a:tcPr/>
                </a:tc>
                <a:extLst>
                  <a:ext uri="{0D108BD9-81ED-4DB2-BD59-A6C34878D82A}">
                    <a16:rowId xmlns:a16="http://schemas.microsoft.com/office/drawing/2014/main" val="10007"/>
                  </a:ext>
                </a:extLst>
              </a:tr>
              <a:tr h="370840">
                <a:tc>
                  <a:txBody>
                    <a:bodyPr/>
                    <a:lstStyle/>
                    <a:p>
                      <a:r>
                        <a:rPr lang="en-US" dirty="0"/>
                        <a:t>American Indian/Alaska Native not included.</a:t>
                      </a:r>
                    </a:p>
                  </a:txBody>
                  <a:tcPr/>
                </a:tc>
                <a:tc>
                  <a:txBody>
                    <a:bodyPr/>
                    <a:lstStyle/>
                    <a:p>
                      <a:r>
                        <a:rPr lang="en-US" dirty="0">
                          <a:solidFill>
                            <a:schemeClr val="bg1"/>
                          </a:solidFill>
                        </a:rPr>
                        <a:t>blank</a:t>
                      </a:r>
                    </a:p>
                  </a:txBody>
                  <a:tcPr/>
                </a:tc>
                <a:tc>
                  <a:txBody>
                    <a:bodyPr/>
                    <a:lstStyle/>
                    <a:p>
                      <a:r>
                        <a:rPr lang="en-US" dirty="0">
                          <a:solidFill>
                            <a:schemeClr val="bg1"/>
                          </a:solidFill>
                        </a:rPr>
                        <a:t>blank</a:t>
                      </a:r>
                    </a:p>
                  </a:txBody>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9226661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The figure shows three categories of benefits. The first is People Managment.  The second is Organizational Performance.The third is Strategic. Each category includes some specific benefits and a relevant icon."/>
          <p:cNvSpPr>
            <a:spLocks noGrp="1"/>
          </p:cNvSpPr>
          <p:nvPr>
            <p:ph type="title"/>
          </p:nvPr>
        </p:nvSpPr>
        <p:spPr>
          <a:xfrm>
            <a:off x="457200" y="533400"/>
            <a:ext cx="8229600" cy="762000"/>
          </a:xfrm>
        </p:spPr>
        <p:txBody>
          <a:bodyPr/>
          <a:lstStyle/>
          <a:p>
            <a:r>
              <a:rPr lang="en-US" sz="3000" dirty="0" err="1"/>
              <a:t>Tipos</a:t>
            </a:r>
            <a:r>
              <a:rPr lang="en-US" sz="3000" dirty="0"/>
              <a:t> de </a:t>
            </a:r>
            <a:r>
              <a:rPr lang="en-US" sz="3000" dirty="0" err="1"/>
              <a:t>diversidade</a:t>
            </a:r>
            <a:r>
              <a:rPr lang="en-US" sz="3000" dirty="0"/>
              <a:t> </a:t>
            </a:r>
            <a:r>
              <a:rPr lang="en-US" sz="3000" dirty="0" err="1"/>
              <a:t>nas</a:t>
            </a:r>
            <a:r>
              <a:rPr lang="en-US" sz="3000" dirty="0"/>
              <a:t> </a:t>
            </a:r>
            <a:r>
              <a:rPr lang="en-US" sz="3000" dirty="0" err="1"/>
              <a:t>organizações</a:t>
            </a:r>
            <a:endParaRPr lang="en-US" sz="3000" dirty="0"/>
          </a:p>
        </p:txBody>
      </p:sp>
      <p:pic>
        <p:nvPicPr>
          <p:cNvPr id="5" name="Picture 4" descr=" The types of diversity found in workplaces includes diversity in,&#10;• Age&#10;• Gender&#10;• Race and Ethnicity&#10;• Disability/Abilities&#10;• Religion&#10;• LGBT&#10;• Other."/>
          <p:cNvPicPr>
            <a:picLocks noChangeAspect="1"/>
          </p:cNvPicPr>
          <p:nvPr/>
        </p:nvPicPr>
        <p:blipFill>
          <a:blip r:embed="rId3" cstate="print"/>
          <a:stretch>
            <a:fillRect/>
          </a:stretch>
        </p:blipFill>
        <p:spPr>
          <a:xfrm>
            <a:off x="1850545" y="1371600"/>
            <a:ext cx="5083655" cy="4591971"/>
          </a:xfrm>
          <a:prstGeom prst="rect">
            <a:avLst/>
          </a:prstGeom>
        </p:spPr>
      </p:pic>
    </p:spTree>
    <p:extLst>
      <p:ext uri="{BB962C8B-B14F-4D97-AF65-F5344CB8AC3E}">
        <p14:creationId xmlns:p14="http://schemas.microsoft.com/office/powerpoint/2010/main" val="143471612"/>
      </p:ext>
    </p:extLst>
  </p:cSld>
  <p:clrMapOvr>
    <a:masterClrMapping/>
  </p:clrMapOvr>
</p:sld>
</file>

<file path=ppt/theme/theme1.xml><?xml version="1.0" encoding="utf-8"?>
<a:theme xmlns:a="http://schemas.openxmlformats.org/drawingml/2006/main" name="508 Lecture">
  <a:themeElements>
    <a:clrScheme name="Custom 7">
      <a:dk1>
        <a:sysClr val="windowText" lastClr="000000"/>
      </a:dk1>
      <a:lt1>
        <a:sysClr val="window" lastClr="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2.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18696</TotalTime>
  <Words>3394</Words>
  <Application>Microsoft Office PowerPoint</Application>
  <PresentationFormat>On-screen Show (4:3)</PresentationFormat>
  <Paragraphs>254</Paragraphs>
  <Slides>22</Slides>
  <Notes>22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Calibri</vt:lpstr>
      <vt:lpstr>Times New Roman</vt:lpstr>
      <vt:lpstr>Verdana</vt:lpstr>
      <vt:lpstr>Wingdings</vt:lpstr>
      <vt:lpstr>508 Lecture</vt:lpstr>
      <vt:lpstr>Management</vt:lpstr>
      <vt:lpstr>Objetivos</vt:lpstr>
      <vt:lpstr>O que é a diversidade nas organizações?</vt:lpstr>
      <vt:lpstr>Figura 4-1 História da evolução da diversidade</vt:lpstr>
      <vt:lpstr>Tipos de Diversidade</vt:lpstr>
      <vt:lpstr>Porque é importante gerir a diversidade nas organizações?</vt:lpstr>
      <vt:lpstr>Figura 4-1 Benefícios da Diversidade</vt:lpstr>
      <vt:lpstr>Mudanças demográficas nos EUA</vt:lpstr>
      <vt:lpstr>Tipos de diversidade nas organizações</vt:lpstr>
      <vt:lpstr>Tipos de diversidade nas organizações</vt:lpstr>
      <vt:lpstr>Receio dos empregadores quanto aos trabalhadores com deficiência</vt:lpstr>
      <vt:lpstr>Desafios na gestão da diversidade</vt:lpstr>
      <vt:lpstr> Estereótipos</vt:lpstr>
      <vt:lpstr>Formas de Discriminação</vt:lpstr>
      <vt:lpstr>Sobre discriminação</vt:lpstr>
      <vt:lpstr>Glass Ceiling</vt:lpstr>
      <vt:lpstr>Aspetos legais da discriminação</vt:lpstr>
      <vt:lpstr>Ações da gestão de topo</vt:lpstr>
      <vt:lpstr>Figura 4-9 O que faz um bom mentor</vt:lpstr>
      <vt:lpstr>Ações da gestão de topo</vt:lpstr>
      <vt:lpstr>Ações da gestão de topo</vt:lpstr>
      <vt:lpstr>Exemplo da Microsoft</vt:lpstr>
    </vt:vector>
  </TitlesOfParts>
  <Company>Cenveo Publisher</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Management 14e</dc:title>
  <dc:subject>Chapter 5: Managing Diversity</dc:subject>
  <dc:creator>Stephen P. Robbins and Mary Coulter</dc:creator>
  <cp:keywords>Management</cp:keywords>
  <cp:lastModifiedBy>Ricardo Belchior</cp:lastModifiedBy>
  <cp:revision>691</cp:revision>
  <dcterms:created xsi:type="dcterms:W3CDTF">2014-07-14T20:04:21Z</dcterms:created>
  <dcterms:modified xsi:type="dcterms:W3CDTF">2020-10-27T08:00:49Z</dcterms:modified>
</cp:coreProperties>
</file>